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Calibri" panose="020F0502020204030204" pitchFamily="34" charset="0"/>
      <p:regular r:id="rId15"/>
      <p:bold r:id="rId16"/>
      <p:italic r:id="rId17"/>
      <p:boldItalic r:id="rId18"/>
    </p:embeddedFont>
    <p:embeddedFont>
      <p:font typeface="Century" panose="02040604050505020304" pitchFamily="18" charset="0"/>
      <p:regular r:id="rId19"/>
    </p:embeddedFont>
  </p:embeddedFontLst>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52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85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3051572"/>
            <a:ext cx="7556421" cy="2126337"/>
          </a:xfrm>
          <a:prstGeom prst="rect">
            <a:avLst/>
          </a:prstGeom>
          <a:noFill/>
          <a:ln/>
        </p:spPr>
        <p:txBody>
          <a:bodyPr wrap="square" lIns="0" tIns="0" rIns="0" bIns="0" rtlCol="0" anchor="t"/>
          <a:lstStyle/>
          <a:p>
            <a:pPr marL="0" indent="0" algn="l">
              <a:lnSpc>
                <a:spcPts val="5550"/>
              </a:lnSpc>
              <a:buNone/>
            </a:pPr>
            <a:r>
              <a:rPr lang="en-US" sz="4450" b="1" dirty="0" err="1">
                <a:solidFill>
                  <a:srgbClr val="006747"/>
                </a:solidFill>
                <a:latin typeface="Century" panose="02040604050505020304" pitchFamily="18" charset="0"/>
                <a:ea typeface="Noto Serif SC Bold" pitchFamily="34" charset="-122"/>
                <a:cs typeface="Noto Serif SC Bold" pitchFamily="34" charset="-120"/>
              </a:rPr>
              <a:t>Виховна</a:t>
            </a:r>
            <a:r>
              <a:rPr lang="en-US" sz="4450" b="1" dirty="0">
                <a:solidFill>
                  <a:srgbClr val="006747"/>
                </a:solidFill>
                <a:latin typeface="Century" panose="02040604050505020304" pitchFamily="18" charset="0"/>
                <a:ea typeface="Noto Serif SC Bold" pitchFamily="34" charset="-122"/>
                <a:cs typeface="Noto Serif SC Bold" pitchFamily="34" charset="-120"/>
              </a:rPr>
              <a:t> </a:t>
            </a:r>
            <a:r>
              <a:rPr lang="en-US" sz="4450" b="1" dirty="0" err="1">
                <a:solidFill>
                  <a:srgbClr val="006747"/>
                </a:solidFill>
                <a:latin typeface="Century" panose="02040604050505020304" pitchFamily="18" charset="0"/>
                <a:ea typeface="Noto Serif SC Bold" pitchFamily="34" charset="-122"/>
                <a:cs typeface="Noto Serif SC Bold" pitchFamily="34" charset="-120"/>
              </a:rPr>
              <a:t>година</a:t>
            </a:r>
            <a:r>
              <a:rPr lang="en-US" sz="4450" b="1" dirty="0">
                <a:solidFill>
                  <a:srgbClr val="006747"/>
                </a:solidFill>
                <a:latin typeface="Century" panose="02040604050505020304" pitchFamily="18" charset="0"/>
                <a:ea typeface="Noto Serif SC Bold" pitchFamily="34" charset="-122"/>
                <a:cs typeface="Noto Serif SC Bold" pitchFamily="34" charset="-120"/>
              </a:rPr>
              <a:t> «</a:t>
            </a:r>
            <a:r>
              <a:rPr lang="en-US" sz="4450" b="1" dirty="0" err="1">
                <a:solidFill>
                  <a:srgbClr val="006747"/>
                </a:solidFill>
                <a:latin typeface="Century" panose="02040604050505020304" pitchFamily="18" charset="0"/>
                <a:ea typeface="Noto Serif SC Bold" pitchFamily="34" charset="-122"/>
                <a:cs typeface="Noto Serif SC Bold" pitchFamily="34" charset="-120"/>
              </a:rPr>
              <a:t>Міжнародний</a:t>
            </a:r>
            <a:r>
              <a:rPr lang="en-US" sz="4450" b="1" dirty="0">
                <a:solidFill>
                  <a:srgbClr val="006747"/>
                </a:solidFill>
                <a:latin typeface="Century" panose="02040604050505020304" pitchFamily="18" charset="0"/>
                <a:ea typeface="Noto Serif SC Bold" pitchFamily="34" charset="-122"/>
                <a:cs typeface="Noto Serif SC Bold" pitchFamily="34" charset="-120"/>
              </a:rPr>
              <a:t> </a:t>
            </a:r>
            <a:r>
              <a:rPr lang="en-US" sz="4450" b="1" dirty="0" err="1">
                <a:solidFill>
                  <a:srgbClr val="006747"/>
                </a:solidFill>
                <a:latin typeface="Century" panose="02040604050505020304" pitchFamily="18" charset="0"/>
                <a:ea typeface="Noto Serif SC Bold" pitchFamily="34" charset="-122"/>
                <a:cs typeface="Noto Serif SC Bold" pitchFamily="34" charset="-120"/>
              </a:rPr>
              <a:t>день</a:t>
            </a:r>
            <a:r>
              <a:rPr lang="en-US" sz="4450" b="1" dirty="0">
                <a:solidFill>
                  <a:srgbClr val="006747"/>
                </a:solidFill>
                <a:latin typeface="Century" panose="02040604050505020304" pitchFamily="18" charset="0"/>
                <a:ea typeface="Noto Serif SC Bold" pitchFamily="34" charset="-122"/>
                <a:cs typeface="Noto Serif SC Bold" pitchFamily="34" charset="-120"/>
              </a:rPr>
              <a:t> </a:t>
            </a:r>
            <a:r>
              <a:rPr lang="en-US" sz="4450" b="1" dirty="0" err="1">
                <a:solidFill>
                  <a:srgbClr val="006747"/>
                </a:solidFill>
                <a:latin typeface="Century" panose="02040604050505020304" pitchFamily="18" charset="0"/>
                <a:ea typeface="Noto Serif SC Bold" pitchFamily="34" charset="-122"/>
                <a:cs typeface="Noto Serif SC Bold" pitchFamily="34" charset="-120"/>
              </a:rPr>
              <a:t>протидії</a:t>
            </a:r>
            <a:r>
              <a:rPr lang="en-US" sz="4450" b="1" dirty="0">
                <a:solidFill>
                  <a:srgbClr val="006747"/>
                </a:solidFill>
                <a:latin typeface="Century" panose="02040604050505020304" pitchFamily="18" charset="0"/>
                <a:ea typeface="Noto Serif SC Bold" pitchFamily="34" charset="-122"/>
                <a:cs typeface="Noto Serif SC Bold" pitchFamily="34" charset="-120"/>
              </a:rPr>
              <a:t> </a:t>
            </a:r>
            <a:r>
              <a:rPr lang="en-US" sz="4450" b="1" dirty="0" err="1">
                <a:solidFill>
                  <a:srgbClr val="006747"/>
                </a:solidFill>
                <a:latin typeface="Century" panose="02040604050505020304" pitchFamily="18" charset="0"/>
                <a:ea typeface="Noto Serif SC Bold" pitchFamily="34" charset="-122"/>
                <a:cs typeface="Noto Serif SC Bold" pitchFamily="34" charset="-120"/>
              </a:rPr>
              <a:t>булінгу</a:t>
            </a:r>
            <a:r>
              <a:rPr lang="en-US" sz="4450" b="1" dirty="0">
                <a:solidFill>
                  <a:srgbClr val="006747"/>
                </a:solidFill>
                <a:latin typeface="Century" panose="02040604050505020304" pitchFamily="18" charset="0"/>
                <a:ea typeface="Noto Serif SC Bold" pitchFamily="34" charset="-122"/>
                <a:cs typeface="Noto Serif SC Bold" pitchFamily="34" charset="-120"/>
              </a:rPr>
              <a:t>»</a:t>
            </a:r>
            <a:endParaRPr lang="en-US" sz="4450"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846898"/>
            <a:ext cx="4536519" cy="566976"/>
          </a:xfrm>
          <a:prstGeom prst="rect">
            <a:avLst/>
          </a:prstGeom>
          <a:noFill/>
          <a:ln/>
        </p:spPr>
        <p:txBody>
          <a:bodyPr wrap="none" lIns="0" tIns="0" rIns="0" bIns="0" rtlCol="0" anchor="t"/>
          <a:lstStyle/>
          <a:p>
            <a:pPr marL="0" indent="0" algn="l">
              <a:lnSpc>
                <a:spcPts val="4450"/>
              </a:lnSpc>
              <a:buNone/>
            </a:pPr>
            <a:r>
              <a:rPr lang="en-US" sz="3550" b="1" dirty="0">
                <a:solidFill>
                  <a:srgbClr val="006747"/>
                </a:solidFill>
                <a:latin typeface="Century" panose="02040604050505020304" pitchFamily="18" charset="0"/>
                <a:ea typeface="Noto Serif SC Bold" pitchFamily="34" charset="-122"/>
                <a:cs typeface="Noto Serif SC Bold" pitchFamily="34" charset="-120"/>
              </a:rPr>
              <a:t>Наслідки булінгу</a:t>
            </a:r>
            <a:endParaRPr lang="en-US" sz="3550" dirty="0">
              <a:latin typeface="Century" panose="02040604050505020304" pitchFamily="18" charset="0"/>
            </a:endParaRPr>
          </a:p>
        </p:txBody>
      </p:sp>
      <p:sp>
        <p:nvSpPr>
          <p:cNvPr id="3" name="Text 1"/>
          <p:cNvSpPr/>
          <p:nvPr/>
        </p:nvSpPr>
        <p:spPr>
          <a:xfrm>
            <a:off x="793790" y="2504599"/>
            <a:ext cx="6214586" cy="425291"/>
          </a:xfrm>
          <a:prstGeom prst="rect">
            <a:avLst/>
          </a:prstGeom>
          <a:noFill/>
          <a:ln/>
        </p:spPr>
        <p:txBody>
          <a:bodyPr wrap="none" lIns="0" tIns="0" rIns="0" bIns="0" rtlCol="0" anchor="t"/>
          <a:lstStyle/>
          <a:p>
            <a:pPr marL="0" indent="0" algn="l">
              <a:lnSpc>
                <a:spcPts val="3300"/>
              </a:lnSpc>
              <a:buNone/>
            </a:pPr>
            <a:r>
              <a:rPr lang="en-US" sz="2650" b="1" dirty="0">
                <a:solidFill>
                  <a:srgbClr val="006747"/>
                </a:solidFill>
                <a:latin typeface="Century" panose="02040604050505020304" pitchFamily="18" charset="0"/>
                <a:ea typeface="Noto Serif SC Bold" pitchFamily="34" charset="-122"/>
                <a:cs typeface="Noto Serif SC Bold" pitchFamily="34" charset="-120"/>
              </a:rPr>
              <a:t>Медичні наслідки впливу булінгу:</a:t>
            </a:r>
            <a:endParaRPr lang="en-US" sz="2650" dirty="0">
              <a:latin typeface="Century" panose="02040604050505020304" pitchFamily="18" charset="0"/>
            </a:endParaRPr>
          </a:p>
        </p:txBody>
      </p:sp>
      <p:sp>
        <p:nvSpPr>
          <p:cNvPr id="4" name="Text 2"/>
          <p:cNvSpPr/>
          <p:nvPr/>
        </p:nvSpPr>
        <p:spPr>
          <a:xfrm>
            <a:off x="793790" y="327005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Знущання над дітьми призводить до:</a:t>
            </a:r>
            <a:endParaRPr lang="en-US" sz="1750" dirty="0">
              <a:latin typeface="Century" panose="02040604050505020304" pitchFamily="18" charset="0"/>
            </a:endParaRPr>
          </a:p>
        </p:txBody>
      </p:sp>
      <p:sp>
        <p:nvSpPr>
          <p:cNvPr id="5" name="Text 3"/>
          <p:cNvSpPr/>
          <p:nvPr/>
        </p:nvSpPr>
        <p:spPr>
          <a:xfrm>
            <a:off x="793790" y="388810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4B4A4A"/>
                </a:solidFill>
                <a:latin typeface="Century" panose="02040604050505020304" pitchFamily="18" charset="0"/>
                <a:ea typeface="Geist" pitchFamily="34" charset="-122"/>
                <a:cs typeface="Geist" pitchFamily="34" charset="-120"/>
              </a:rPr>
              <a:t>Соматичних наслідків</a:t>
            </a:r>
            <a:r>
              <a:rPr lang="en-US" sz="1750" dirty="0">
                <a:solidFill>
                  <a:srgbClr val="4B4A4A"/>
                </a:solidFill>
                <a:latin typeface="Century" panose="02040604050505020304" pitchFamily="18" charset="0"/>
                <a:ea typeface="Geist" pitchFamily="34" charset="-122"/>
                <a:cs typeface="Geist" pitchFamily="34" charset="-120"/>
              </a:rPr>
              <a:t> – таких, як головний біль, біль у спині та животі</a:t>
            </a:r>
            <a:endParaRPr lang="en-US" sz="1750" dirty="0">
              <a:latin typeface="Century" panose="02040604050505020304" pitchFamily="18" charset="0"/>
            </a:endParaRPr>
          </a:p>
        </p:txBody>
      </p:sp>
      <p:sp>
        <p:nvSpPr>
          <p:cNvPr id="6" name="Text 4"/>
          <p:cNvSpPr/>
          <p:nvPr/>
        </p:nvSpPr>
        <p:spPr>
          <a:xfrm>
            <a:off x="793790" y="433030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4B4A4A"/>
                </a:solidFill>
                <a:latin typeface="Century" panose="02040604050505020304" pitchFamily="18" charset="0"/>
                <a:ea typeface="Geist" pitchFamily="34" charset="-122"/>
                <a:cs typeface="Geist" pitchFamily="34" charset="-120"/>
              </a:rPr>
              <a:t>Психологічних розладів</a:t>
            </a:r>
            <a:r>
              <a:rPr lang="en-US" sz="1750" dirty="0">
                <a:solidFill>
                  <a:srgbClr val="4B4A4A"/>
                </a:solidFill>
                <a:latin typeface="Century" panose="02040604050505020304" pitchFamily="18" charset="0"/>
                <a:ea typeface="Geist" pitchFamily="34" charset="-122"/>
                <a:cs typeface="Geist" pitchFamily="34" charset="-120"/>
              </a:rPr>
              <a:t> – депресія, поганий настрій, нервозність, почуття самотності й думки про суїцид</a:t>
            </a:r>
            <a:endParaRPr lang="en-US" sz="1750" dirty="0">
              <a:latin typeface="Century" panose="02040604050505020304" pitchFamily="18" charset="0"/>
            </a:endParaRPr>
          </a:p>
        </p:txBody>
      </p:sp>
      <p:sp>
        <p:nvSpPr>
          <p:cNvPr id="7" name="Text 5"/>
          <p:cNvSpPr/>
          <p:nvPr/>
        </p:nvSpPr>
        <p:spPr>
          <a:xfrm>
            <a:off x="793790" y="4772501"/>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b="1" dirty="0">
                <a:solidFill>
                  <a:srgbClr val="4B4A4A"/>
                </a:solidFill>
                <a:latin typeface="Century" panose="02040604050505020304" pitchFamily="18" charset="0"/>
                <a:ea typeface="Geist" pitchFamily="34" charset="-122"/>
                <a:cs typeface="Geist" pitchFamily="34" charset="-120"/>
              </a:rPr>
              <a:t>Психологічної дезадаптації</a:t>
            </a:r>
            <a:r>
              <a:rPr lang="en-US" sz="1750" dirty="0">
                <a:solidFill>
                  <a:srgbClr val="4B4A4A"/>
                </a:solidFill>
                <a:latin typeface="Century" panose="02040604050505020304" pitchFamily="18" charset="0"/>
                <a:ea typeface="Geist" pitchFamily="34" charset="-122"/>
                <a:cs typeface="Geist" pitchFamily="34" charset="-120"/>
              </a:rPr>
              <a:t> – неспроможність сформуватись повноцінному індивіду, який би відповідав вимогам суспільства</a:t>
            </a:r>
            <a:endParaRPr lang="en-US" sz="1750" dirty="0">
              <a:latin typeface="Century" panose="02040604050505020304" pitchFamily="18" charset="0"/>
            </a:endParaRPr>
          </a:p>
        </p:txBody>
      </p:sp>
      <p:sp>
        <p:nvSpPr>
          <p:cNvPr id="8" name="Text 6"/>
          <p:cNvSpPr/>
          <p:nvPr/>
        </p:nvSpPr>
        <p:spPr>
          <a:xfrm>
            <a:off x="793790" y="557760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4B4A4A"/>
                </a:solidFill>
                <a:latin typeface="Century" panose="02040604050505020304" pitchFamily="18" charset="0"/>
                <a:ea typeface="Geist" pitchFamily="34" charset="-122"/>
                <a:cs typeface="Geist" pitchFamily="34" charset="-120"/>
              </a:rPr>
              <a:t>Розвитку стійких моделей асоціальної поведінки</a:t>
            </a:r>
            <a:r>
              <a:rPr lang="en-US" sz="1750" dirty="0">
                <a:solidFill>
                  <a:srgbClr val="4B4A4A"/>
                </a:solidFill>
                <a:latin typeface="Century" panose="02040604050505020304" pitchFamily="18" charset="0"/>
                <a:ea typeface="Geist" pitchFamily="34" charset="-122"/>
                <a:cs typeface="Geist" pitchFamily="34" charset="-120"/>
              </a:rPr>
              <a:t> – серед яких агресія, насильство</a:t>
            </a:r>
            <a:endParaRPr lang="en-US" sz="1750" dirty="0">
              <a:latin typeface="Century" panose="02040604050505020304" pitchFamily="18" charset="0"/>
            </a:endParaRPr>
          </a:p>
        </p:txBody>
      </p:sp>
      <p:sp>
        <p:nvSpPr>
          <p:cNvPr id="9" name="Text 7"/>
          <p:cNvSpPr/>
          <p:nvPr/>
        </p:nvSpPr>
        <p:spPr>
          <a:xfrm>
            <a:off x="793790" y="601980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4B4A4A"/>
                </a:solidFill>
                <a:latin typeface="Century" panose="02040604050505020304" pitchFamily="18" charset="0"/>
                <a:ea typeface="Geist" pitchFamily="34" charset="-122"/>
                <a:cs typeface="Geist" pitchFamily="34" charset="-120"/>
              </a:rPr>
              <a:t>Поширення алкоголізму та наркоманії</a:t>
            </a:r>
            <a:r>
              <a:rPr lang="en-US" sz="1750" dirty="0">
                <a:solidFill>
                  <a:srgbClr val="4B4A4A"/>
                </a:solidFill>
                <a:latin typeface="Century" panose="02040604050505020304" pitchFamily="18" charset="0"/>
                <a:ea typeface="Geist" pitchFamily="34" charset="-122"/>
                <a:cs typeface="Geist" pitchFamily="34" charset="-120"/>
              </a:rPr>
              <a:t> – через замовчування випадків насильства</a:t>
            </a:r>
            <a:endParaRPr lang="en-US" sz="1750"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88958"/>
            <a:ext cx="5650349" cy="566976"/>
          </a:xfrm>
          <a:prstGeom prst="rect">
            <a:avLst/>
          </a:prstGeom>
          <a:noFill/>
          <a:ln/>
        </p:spPr>
        <p:txBody>
          <a:bodyPr wrap="none" lIns="0" tIns="0" rIns="0" bIns="0" rtlCol="0" anchor="t"/>
          <a:lstStyle/>
          <a:p>
            <a:pPr marL="0" indent="0" algn="l">
              <a:lnSpc>
                <a:spcPts val="4450"/>
              </a:lnSpc>
              <a:buNone/>
            </a:pPr>
            <a:r>
              <a:rPr lang="en-US" sz="3550" b="1" dirty="0">
                <a:solidFill>
                  <a:srgbClr val="006747"/>
                </a:solidFill>
                <a:latin typeface="Century" panose="02040604050505020304" pitchFamily="18" charset="0"/>
                <a:ea typeface="Noto Serif SC Bold" pitchFamily="34" charset="-122"/>
                <a:cs typeface="Noto Serif SC Bold" pitchFamily="34" charset="-120"/>
              </a:rPr>
              <a:t>Як боротися з булінгом</a:t>
            </a:r>
            <a:endParaRPr lang="en-US" sz="3550" dirty="0">
              <a:latin typeface="Century" panose="02040604050505020304" pitchFamily="18" charset="0"/>
            </a:endParaRPr>
          </a:p>
        </p:txBody>
      </p:sp>
      <p:sp>
        <p:nvSpPr>
          <p:cNvPr id="3" name="Shape 1"/>
          <p:cNvSpPr/>
          <p:nvPr/>
        </p:nvSpPr>
        <p:spPr>
          <a:xfrm>
            <a:off x="793790" y="2209562"/>
            <a:ext cx="510302" cy="510302"/>
          </a:xfrm>
          <a:prstGeom prst="roundRect">
            <a:avLst>
              <a:gd name="adj" fmla="val 40005"/>
            </a:avLst>
          </a:prstGeom>
          <a:solidFill>
            <a:srgbClr val="D1EFE4"/>
          </a:solidFill>
          <a:ln w="7620">
            <a:solidFill>
              <a:srgbClr val="B7D5CA"/>
            </a:solidFill>
            <a:prstDash val="solid"/>
          </a:ln>
        </p:spPr>
      </p:sp>
      <p:sp>
        <p:nvSpPr>
          <p:cNvPr id="4" name="Text 2"/>
          <p:cNvSpPr/>
          <p:nvPr/>
        </p:nvSpPr>
        <p:spPr>
          <a:xfrm>
            <a:off x="878860" y="2315825"/>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B4A4A"/>
                </a:solidFill>
                <a:latin typeface="Century" panose="02040604050505020304" pitchFamily="18" charset="0"/>
                <a:ea typeface="Noto Serif SC Bold" pitchFamily="34" charset="-122"/>
                <a:cs typeface="Noto Serif SC Bold" pitchFamily="34" charset="-120"/>
              </a:rPr>
              <a:t>1</a:t>
            </a:r>
            <a:endParaRPr lang="en-US" sz="2650" dirty="0">
              <a:latin typeface="Century" panose="02040604050505020304" pitchFamily="18" charset="0"/>
            </a:endParaRPr>
          </a:p>
        </p:txBody>
      </p:sp>
      <p:sp>
        <p:nvSpPr>
          <p:cNvPr id="5" name="Text 3"/>
          <p:cNvSpPr/>
          <p:nvPr/>
        </p:nvSpPr>
        <p:spPr>
          <a:xfrm>
            <a:off x="1530906" y="2287429"/>
            <a:ext cx="3123367"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Повідомте дорослих</a:t>
            </a:r>
            <a:endParaRPr lang="en-US" sz="2200" dirty="0">
              <a:latin typeface="Century" panose="02040604050505020304" pitchFamily="18" charset="0"/>
            </a:endParaRPr>
          </a:p>
        </p:txBody>
      </p:sp>
      <p:sp>
        <p:nvSpPr>
          <p:cNvPr id="6" name="Text 4"/>
          <p:cNvSpPr/>
          <p:nvPr/>
        </p:nvSpPr>
        <p:spPr>
          <a:xfrm>
            <a:off x="1530906" y="2777847"/>
            <a:ext cx="12305705"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Найперше потрібно повідомити про нього дорослих, яким довіряєте (батьків, викладачів, психолога), або звернутися на гарячі лінії підтримки 0-800-500-225 (з мобільних і стаціонарних) або 116 111 (з мобільних).</a:t>
            </a:r>
            <a:endParaRPr lang="en-US" sz="1750" dirty="0">
              <a:latin typeface="Century" panose="02040604050505020304" pitchFamily="18" charset="0"/>
            </a:endParaRPr>
          </a:p>
        </p:txBody>
      </p:sp>
      <p:sp>
        <p:nvSpPr>
          <p:cNvPr id="7" name="Shape 5"/>
          <p:cNvSpPr/>
          <p:nvPr/>
        </p:nvSpPr>
        <p:spPr>
          <a:xfrm>
            <a:off x="793790" y="3957280"/>
            <a:ext cx="510302" cy="510302"/>
          </a:xfrm>
          <a:prstGeom prst="roundRect">
            <a:avLst>
              <a:gd name="adj" fmla="val 40005"/>
            </a:avLst>
          </a:prstGeom>
          <a:solidFill>
            <a:srgbClr val="D1EFE4"/>
          </a:solidFill>
          <a:ln w="7620">
            <a:solidFill>
              <a:srgbClr val="B7D5CA"/>
            </a:solidFill>
            <a:prstDash val="solid"/>
          </a:ln>
        </p:spPr>
      </p:sp>
      <p:sp>
        <p:nvSpPr>
          <p:cNvPr id="8" name="Text 6"/>
          <p:cNvSpPr/>
          <p:nvPr/>
        </p:nvSpPr>
        <p:spPr>
          <a:xfrm>
            <a:off x="878860" y="4053645"/>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B4A4A"/>
                </a:solidFill>
                <a:latin typeface="Century" panose="02040604050505020304" pitchFamily="18" charset="0"/>
                <a:ea typeface="Noto Serif SC Bold" pitchFamily="34" charset="-122"/>
                <a:cs typeface="Noto Serif SC Bold" pitchFamily="34" charset="-120"/>
              </a:rPr>
              <a:t>2</a:t>
            </a:r>
            <a:endParaRPr lang="en-US" sz="2650" dirty="0">
              <a:latin typeface="Century" panose="02040604050505020304" pitchFamily="18" charset="0"/>
            </a:endParaRPr>
          </a:p>
        </p:txBody>
      </p:sp>
      <p:sp>
        <p:nvSpPr>
          <p:cNvPr id="9" name="Text 7"/>
          <p:cNvSpPr/>
          <p:nvPr/>
        </p:nvSpPr>
        <p:spPr>
          <a:xfrm>
            <a:off x="1530906" y="403514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Будьте обережні</a:t>
            </a:r>
            <a:endParaRPr lang="en-US" sz="2200" dirty="0">
              <a:latin typeface="Century" panose="02040604050505020304" pitchFamily="18" charset="0"/>
            </a:endParaRPr>
          </a:p>
        </p:txBody>
      </p:sp>
      <p:sp>
        <p:nvSpPr>
          <p:cNvPr id="10" name="Text 8"/>
          <p:cNvSpPr/>
          <p:nvPr/>
        </p:nvSpPr>
        <p:spPr>
          <a:xfrm>
            <a:off x="1530906" y="4525566"/>
            <a:ext cx="12305705"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Уникайте місць, де ви можете залишитися наодинці з агресором (наприклад, порожні коридори чи туалети). Перебувайте в компанії друзів.</a:t>
            </a:r>
            <a:endParaRPr lang="en-US" sz="1750" dirty="0">
              <a:latin typeface="Century" panose="02040604050505020304" pitchFamily="18" charset="0"/>
            </a:endParaRPr>
          </a:p>
        </p:txBody>
      </p:sp>
      <p:sp>
        <p:nvSpPr>
          <p:cNvPr id="11" name="Shape 9"/>
          <p:cNvSpPr/>
          <p:nvPr/>
        </p:nvSpPr>
        <p:spPr>
          <a:xfrm>
            <a:off x="793790" y="5704999"/>
            <a:ext cx="510302" cy="510302"/>
          </a:xfrm>
          <a:prstGeom prst="roundRect">
            <a:avLst>
              <a:gd name="adj" fmla="val 40005"/>
            </a:avLst>
          </a:prstGeom>
          <a:solidFill>
            <a:srgbClr val="D1EFE4"/>
          </a:solidFill>
          <a:ln w="7620">
            <a:solidFill>
              <a:srgbClr val="B7D5CA"/>
            </a:solidFill>
            <a:prstDash val="solid"/>
          </a:ln>
        </p:spPr>
      </p:sp>
      <p:sp>
        <p:nvSpPr>
          <p:cNvPr id="12" name="Text 10"/>
          <p:cNvSpPr/>
          <p:nvPr/>
        </p:nvSpPr>
        <p:spPr>
          <a:xfrm>
            <a:off x="878860" y="5806992"/>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B4A4A"/>
                </a:solidFill>
                <a:latin typeface="Century" panose="02040604050505020304" pitchFamily="18" charset="0"/>
                <a:ea typeface="Noto Serif SC Bold" pitchFamily="34" charset="-122"/>
                <a:cs typeface="Noto Serif SC Bold" pitchFamily="34" charset="-120"/>
              </a:rPr>
              <a:t>3</a:t>
            </a:r>
            <a:endParaRPr lang="en-US" sz="2650" dirty="0">
              <a:latin typeface="Century" panose="02040604050505020304" pitchFamily="18" charset="0"/>
            </a:endParaRPr>
          </a:p>
        </p:txBody>
      </p:sp>
      <p:sp>
        <p:nvSpPr>
          <p:cNvPr id="13" name="Text 11"/>
          <p:cNvSpPr/>
          <p:nvPr/>
        </p:nvSpPr>
        <p:spPr>
          <a:xfrm>
            <a:off x="1530906" y="5782866"/>
            <a:ext cx="3380423"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Спробуйте ігнорувати</a:t>
            </a:r>
            <a:endParaRPr lang="en-US" sz="2200" dirty="0">
              <a:latin typeface="Century" panose="02040604050505020304" pitchFamily="18" charset="0"/>
            </a:endParaRPr>
          </a:p>
        </p:txBody>
      </p:sp>
      <p:sp>
        <p:nvSpPr>
          <p:cNvPr id="14" name="Text 12"/>
          <p:cNvSpPr/>
          <p:nvPr/>
        </p:nvSpPr>
        <p:spPr>
          <a:xfrm>
            <a:off x="1530906" y="6273284"/>
            <a:ext cx="12305705" cy="362903"/>
          </a:xfrm>
          <a:prstGeom prst="rect">
            <a:avLst/>
          </a:prstGeom>
          <a:noFill/>
          <a:ln/>
        </p:spPr>
        <p:txBody>
          <a:bodyPr wrap="non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Якщо ситуація дозволяє, твердо скажіть «ні» або «стоп» і розверніться, покажіть, що вам байдуже до образ.</a:t>
            </a:r>
            <a:endParaRPr lang="en-US" sz="1750" dirty="0">
              <a:latin typeface="Century" panose="02040604050505020304" pitchFamily="18" charset="0"/>
            </a:endParaRPr>
          </a:p>
        </p:txBody>
      </p:sp>
      <p:sp>
        <p:nvSpPr>
          <p:cNvPr id="15" name="Shape 13"/>
          <p:cNvSpPr/>
          <p:nvPr/>
        </p:nvSpPr>
        <p:spPr>
          <a:xfrm>
            <a:off x="793790" y="7004718"/>
            <a:ext cx="13042821" cy="35957"/>
          </a:xfrm>
          <a:prstGeom prst="rect">
            <a:avLst/>
          </a:prstGeom>
          <a:solidFill>
            <a:srgbClr val="4B4A4A">
              <a:alpha val="50000"/>
            </a:srgbClr>
          </a:solidFill>
          <a:ln/>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98421"/>
            <a:ext cx="5650349" cy="566976"/>
          </a:xfrm>
          <a:prstGeom prst="rect">
            <a:avLst/>
          </a:prstGeom>
          <a:noFill/>
          <a:ln/>
        </p:spPr>
        <p:txBody>
          <a:bodyPr wrap="none" lIns="0" tIns="0" rIns="0" bIns="0" rtlCol="0" anchor="t"/>
          <a:lstStyle/>
          <a:p>
            <a:pPr marL="0" indent="0" algn="l">
              <a:lnSpc>
                <a:spcPts val="4450"/>
              </a:lnSpc>
              <a:buNone/>
            </a:pPr>
            <a:r>
              <a:rPr lang="en-US" sz="3550" b="1" dirty="0">
                <a:solidFill>
                  <a:srgbClr val="006747"/>
                </a:solidFill>
                <a:latin typeface="Century" panose="02040604050505020304" pitchFamily="18" charset="0"/>
                <a:ea typeface="Noto Serif SC Bold" pitchFamily="34" charset="-122"/>
                <a:cs typeface="Noto Serif SC Bold" pitchFamily="34" charset="-120"/>
              </a:rPr>
              <a:t>Як боротися з булінгом</a:t>
            </a:r>
            <a:endParaRPr lang="en-US" sz="3550" dirty="0">
              <a:latin typeface="Century" panose="02040604050505020304" pitchFamily="18" charset="0"/>
            </a:endParaRPr>
          </a:p>
        </p:txBody>
      </p:sp>
      <p:sp>
        <p:nvSpPr>
          <p:cNvPr id="3" name="Shape 1"/>
          <p:cNvSpPr/>
          <p:nvPr/>
        </p:nvSpPr>
        <p:spPr>
          <a:xfrm>
            <a:off x="793790" y="1719024"/>
            <a:ext cx="510302" cy="510302"/>
          </a:xfrm>
          <a:prstGeom prst="roundRect">
            <a:avLst>
              <a:gd name="adj" fmla="val 40005"/>
            </a:avLst>
          </a:prstGeom>
          <a:solidFill>
            <a:srgbClr val="D1EFE4"/>
          </a:solidFill>
          <a:ln w="7620">
            <a:solidFill>
              <a:srgbClr val="B7D5CA"/>
            </a:solidFill>
            <a:prstDash val="solid"/>
          </a:ln>
        </p:spPr>
      </p:sp>
      <p:sp>
        <p:nvSpPr>
          <p:cNvPr id="4" name="Text 2"/>
          <p:cNvSpPr/>
          <p:nvPr/>
        </p:nvSpPr>
        <p:spPr>
          <a:xfrm>
            <a:off x="878860" y="1825287"/>
            <a:ext cx="340162" cy="425291"/>
          </a:xfrm>
          <a:prstGeom prst="rect">
            <a:avLst/>
          </a:prstGeom>
          <a:noFill/>
          <a:ln/>
        </p:spPr>
        <p:txBody>
          <a:bodyPr wrap="none" lIns="0" tIns="0" rIns="0" bIns="0" rtlCol="0" anchor="t"/>
          <a:lstStyle/>
          <a:p>
            <a:pPr marL="0" indent="0" algn="ctr">
              <a:lnSpc>
                <a:spcPts val="2650"/>
              </a:lnSpc>
              <a:buNone/>
            </a:pPr>
            <a:r>
              <a:rPr lang="ru-RU" sz="2650" b="1" dirty="0">
                <a:solidFill>
                  <a:srgbClr val="4B4A4A"/>
                </a:solidFill>
                <a:latin typeface="Century" panose="02040604050505020304" pitchFamily="18" charset="0"/>
                <a:ea typeface="Noto Serif SC Bold" pitchFamily="34" charset="-122"/>
                <a:cs typeface="Noto Serif SC Bold" pitchFamily="34" charset="-120"/>
              </a:rPr>
              <a:t>4</a:t>
            </a:r>
            <a:endParaRPr lang="en-US" sz="2650" dirty="0">
              <a:latin typeface="Century" panose="02040604050505020304" pitchFamily="18" charset="0"/>
            </a:endParaRPr>
          </a:p>
        </p:txBody>
      </p:sp>
      <p:sp>
        <p:nvSpPr>
          <p:cNvPr id="5" name="Text 3"/>
          <p:cNvSpPr/>
          <p:nvPr/>
        </p:nvSpPr>
        <p:spPr>
          <a:xfrm>
            <a:off x="1530906" y="179689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Зберігайте спокій</a:t>
            </a:r>
            <a:endParaRPr lang="en-US" sz="2200" dirty="0">
              <a:latin typeface="Century" panose="02040604050505020304" pitchFamily="18" charset="0"/>
            </a:endParaRPr>
          </a:p>
        </p:txBody>
      </p:sp>
      <p:sp>
        <p:nvSpPr>
          <p:cNvPr id="6" name="Text 4"/>
          <p:cNvSpPr/>
          <p:nvPr/>
        </p:nvSpPr>
        <p:spPr>
          <a:xfrm>
            <a:off x="1530906" y="2287310"/>
            <a:ext cx="12305705" cy="362903"/>
          </a:xfrm>
          <a:prstGeom prst="rect">
            <a:avLst/>
          </a:prstGeom>
          <a:noFill/>
          <a:ln/>
        </p:spPr>
        <p:txBody>
          <a:bodyPr wrap="non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Намагайтеся не показувати гнів чи страх.</a:t>
            </a:r>
            <a:endParaRPr lang="en-US" sz="1750" dirty="0">
              <a:latin typeface="Century" panose="02040604050505020304" pitchFamily="18" charset="0"/>
            </a:endParaRPr>
          </a:p>
        </p:txBody>
      </p:sp>
      <p:sp>
        <p:nvSpPr>
          <p:cNvPr id="7" name="Shape 5"/>
          <p:cNvSpPr/>
          <p:nvPr/>
        </p:nvSpPr>
        <p:spPr>
          <a:xfrm>
            <a:off x="793790" y="3103840"/>
            <a:ext cx="510302" cy="510302"/>
          </a:xfrm>
          <a:prstGeom prst="roundRect">
            <a:avLst>
              <a:gd name="adj" fmla="val 40005"/>
            </a:avLst>
          </a:prstGeom>
          <a:solidFill>
            <a:srgbClr val="D1EFE4"/>
          </a:solidFill>
          <a:ln w="7620">
            <a:solidFill>
              <a:srgbClr val="B7D5CA"/>
            </a:solidFill>
            <a:prstDash val="solid"/>
          </a:ln>
        </p:spPr>
      </p:sp>
      <p:sp>
        <p:nvSpPr>
          <p:cNvPr id="8" name="Text 6"/>
          <p:cNvSpPr/>
          <p:nvPr/>
        </p:nvSpPr>
        <p:spPr>
          <a:xfrm>
            <a:off x="875178" y="3200205"/>
            <a:ext cx="340162" cy="425291"/>
          </a:xfrm>
          <a:prstGeom prst="rect">
            <a:avLst/>
          </a:prstGeom>
          <a:noFill/>
          <a:ln/>
        </p:spPr>
        <p:txBody>
          <a:bodyPr wrap="none" lIns="0" tIns="0" rIns="0" bIns="0" rtlCol="0" anchor="t"/>
          <a:lstStyle/>
          <a:p>
            <a:pPr marL="0" indent="0" algn="ctr">
              <a:lnSpc>
                <a:spcPts val="2650"/>
              </a:lnSpc>
              <a:buNone/>
            </a:pPr>
            <a:r>
              <a:rPr lang="ru-RU" sz="2650" b="1" dirty="0">
                <a:solidFill>
                  <a:srgbClr val="4B4A4A"/>
                </a:solidFill>
                <a:latin typeface="Century" panose="02040604050505020304" pitchFamily="18" charset="0"/>
                <a:ea typeface="Noto Serif SC Bold" pitchFamily="34" charset="-122"/>
                <a:cs typeface="Noto Serif SC Bold" pitchFamily="34" charset="-120"/>
              </a:rPr>
              <a:t>5</a:t>
            </a:r>
            <a:endParaRPr lang="en-US" sz="2650" dirty="0">
              <a:latin typeface="Century" panose="02040604050505020304" pitchFamily="18" charset="0"/>
            </a:endParaRPr>
          </a:p>
        </p:txBody>
      </p:sp>
      <p:sp>
        <p:nvSpPr>
          <p:cNvPr id="9" name="Text 7"/>
          <p:cNvSpPr/>
          <p:nvPr/>
        </p:nvSpPr>
        <p:spPr>
          <a:xfrm>
            <a:off x="1530906" y="3181707"/>
            <a:ext cx="3297674"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Уникайте провокацій</a:t>
            </a:r>
            <a:endParaRPr lang="en-US" sz="2200" dirty="0">
              <a:latin typeface="Century" panose="02040604050505020304" pitchFamily="18" charset="0"/>
            </a:endParaRPr>
          </a:p>
        </p:txBody>
      </p:sp>
      <p:sp>
        <p:nvSpPr>
          <p:cNvPr id="10" name="Text 8"/>
          <p:cNvSpPr/>
          <p:nvPr/>
        </p:nvSpPr>
        <p:spPr>
          <a:xfrm>
            <a:off x="1530906" y="3672126"/>
            <a:ext cx="12305705"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Якщо можливо, усуньте фактори, які можуть спровокувати кривдника, наприклад, не носіть із собою дорогі речі або гроші.</a:t>
            </a:r>
            <a:endParaRPr lang="en-US" sz="1750" dirty="0">
              <a:latin typeface="Century" panose="02040604050505020304" pitchFamily="18" charset="0"/>
            </a:endParaRPr>
          </a:p>
        </p:txBody>
      </p:sp>
      <p:sp>
        <p:nvSpPr>
          <p:cNvPr id="11" name="Shape 9"/>
          <p:cNvSpPr/>
          <p:nvPr/>
        </p:nvSpPr>
        <p:spPr>
          <a:xfrm>
            <a:off x="793790" y="4851559"/>
            <a:ext cx="510302" cy="510302"/>
          </a:xfrm>
          <a:prstGeom prst="roundRect">
            <a:avLst>
              <a:gd name="adj" fmla="val 40005"/>
            </a:avLst>
          </a:prstGeom>
          <a:solidFill>
            <a:srgbClr val="D1EFE4"/>
          </a:solidFill>
          <a:ln w="7620">
            <a:solidFill>
              <a:srgbClr val="B7D5CA"/>
            </a:solidFill>
            <a:prstDash val="solid"/>
          </a:ln>
        </p:spPr>
      </p:sp>
      <p:sp>
        <p:nvSpPr>
          <p:cNvPr id="12" name="Text 10"/>
          <p:cNvSpPr/>
          <p:nvPr/>
        </p:nvSpPr>
        <p:spPr>
          <a:xfrm>
            <a:off x="878860" y="4953552"/>
            <a:ext cx="340162" cy="425291"/>
          </a:xfrm>
          <a:prstGeom prst="rect">
            <a:avLst/>
          </a:prstGeom>
          <a:noFill/>
          <a:ln/>
        </p:spPr>
        <p:txBody>
          <a:bodyPr wrap="none" lIns="0" tIns="0" rIns="0" bIns="0" rtlCol="0" anchor="t"/>
          <a:lstStyle/>
          <a:p>
            <a:pPr marL="0" indent="0" algn="ctr">
              <a:lnSpc>
                <a:spcPts val="2650"/>
              </a:lnSpc>
              <a:buNone/>
            </a:pPr>
            <a:r>
              <a:rPr lang="ru-RU" sz="2650" b="1" dirty="0">
                <a:solidFill>
                  <a:srgbClr val="4B4A4A"/>
                </a:solidFill>
                <a:latin typeface="Century" panose="02040604050505020304" pitchFamily="18" charset="0"/>
                <a:ea typeface="Noto Serif SC Bold" pitchFamily="34" charset="-122"/>
                <a:cs typeface="Noto Serif SC Bold" pitchFamily="34" charset="-120"/>
              </a:rPr>
              <a:t>6</a:t>
            </a:r>
            <a:endParaRPr lang="en-US" sz="2650" dirty="0">
              <a:latin typeface="Century" panose="02040604050505020304" pitchFamily="18" charset="0"/>
            </a:endParaRPr>
          </a:p>
        </p:txBody>
      </p:sp>
      <p:sp>
        <p:nvSpPr>
          <p:cNvPr id="13" name="Text 11"/>
          <p:cNvSpPr/>
          <p:nvPr/>
        </p:nvSpPr>
        <p:spPr>
          <a:xfrm>
            <a:off x="1530906" y="492942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Документуйте</a:t>
            </a:r>
            <a:endParaRPr lang="en-US" sz="2200" dirty="0">
              <a:latin typeface="Century" panose="02040604050505020304" pitchFamily="18" charset="0"/>
            </a:endParaRPr>
          </a:p>
        </p:txBody>
      </p:sp>
      <p:sp>
        <p:nvSpPr>
          <p:cNvPr id="14" name="Text 12"/>
          <p:cNvSpPr/>
          <p:nvPr/>
        </p:nvSpPr>
        <p:spPr>
          <a:xfrm>
            <a:off x="1530906" y="5419844"/>
            <a:ext cx="12305705" cy="362903"/>
          </a:xfrm>
          <a:prstGeom prst="rect">
            <a:avLst/>
          </a:prstGeom>
          <a:noFill/>
          <a:ln/>
        </p:spPr>
        <p:txBody>
          <a:bodyPr wrap="non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Записуйте дати, час, місце інцидентів, хто був свідком, і що саме сталося.</a:t>
            </a:r>
            <a:endParaRPr lang="en-US" sz="1750" dirty="0">
              <a:latin typeface="Century" panose="02040604050505020304" pitchFamily="18" charset="0"/>
            </a:endParaRPr>
          </a:p>
        </p:txBody>
      </p:sp>
      <p:sp>
        <p:nvSpPr>
          <p:cNvPr id="15" name="Shape 13"/>
          <p:cNvSpPr/>
          <p:nvPr/>
        </p:nvSpPr>
        <p:spPr>
          <a:xfrm>
            <a:off x="793790" y="6151278"/>
            <a:ext cx="13042821" cy="35957"/>
          </a:xfrm>
          <a:prstGeom prst="rect">
            <a:avLst/>
          </a:prstGeom>
          <a:solidFill>
            <a:srgbClr val="4B4A4A">
              <a:alpha val="50000"/>
            </a:srgbClr>
          </a:solidFill>
          <a:ln/>
        </p:spPr>
      </p:sp>
      <p:sp>
        <p:nvSpPr>
          <p:cNvPr id="16" name="Text 14"/>
          <p:cNvSpPr/>
          <p:nvPr/>
        </p:nvSpPr>
        <p:spPr>
          <a:xfrm>
            <a:off x="793790" y="644235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Century" panose="02040604050505020304" pitchFamily="18" charset="0"/>
                <a:ea typeface="Geist" pitchFamily="34" charset="-122"/>
                <a:cs typeface="Geist" pitchFamily="34" charset="-120"/>
              </a:rPr>
              <a:t>Міжнародний день протидії булінгу є важливою подією, яка допомагає підвищити обізнаність про цю серйозну проблему та сприяє розвитку ефективних заходів для її запобігання. Це свято надихає на активні дії та підтримку жертв булінгу, допомагаючи створювати безпечне та доброзичливе середовище для всіх.</a:t>
            </a:r>
            <a:endParaRPr lang="en-US" sz="1750"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60013"/>
            <a:ext cx="13042821" cy="1133951"/>
          </a:xfrm>
          <a:prstGeom prst="rect">
            <a:avLst/>
          </a:prstGeom>
          <a:noFill/>
          <a:ln/>
        </p:spPr>
        <p:txBody>
          <a:bodyPr wrap="square" lIns="0" tIns="0" rIns="0" bIns="0" rtlCol="0" anchor="t"/>
          <a:lstStyle/>
          <a:p>
            <a:pPr marL="0" indent="0" algn="l">
              <a:lnSpc>
                <a:spcPts val="4450"/>
              </a:lnSpc>
              <a:buNone/>
            </a:pPr>
            <a:r>
              <a:rPr lang="en-US" sz="3550" b="1" dirty="0">
                <a:solidFill>
                  <a:srgbClr val="006747"/>
                </a:solidFill>
                <a:latin typeface="Century" panose="02040604050505020304" pitchFamily="18" charset="0"/>
                <a:ea typeface="Noto Serif SC Bold" pitchFamily="34" charset="-122"/>
                <a:cs typeface="Noto Serif SC Bold" pitchFamily="34" charset="-120"/>
              </a:rPr>
              <a:t>Коли відзначають Міжнародний день протидії булінгу</a:t>
            </a:r>
            <a:endParaRPr lang="en-US" sz="3550" dirty="0">
              <a:latin typeface="Century" panose="02040604050505020304" pitchFamily="18" charset="0"/>
            </a:endParaRPr>
          </a:p>
        </p:txBody>
      </p:sp>
      <p:sp>
        <p:nvSpPr>
          <p:cNvPr id="3" name="Text 1"/>
          <p:cNvSpPr/>
          <p:nvPr/>
        </p:nvSpPr>
        <p:spPr>
          <a:xfrm>
            <a:off x="793790" y="2086212"/>
            <a:ext cx="13042821" cy="362903"/>
          </a:xfrm>
          <a:prstGeom prst="rect">
            <a:avLst/>
          </a:prstGeom>
          <a:noFill/>
          <a:ln/>
        </p:spPr>
        <p:txBody>
          <a:bodyPr wrap="none" lIns="0" tIns="0" rIns="0" bIns="0" rtlCol="0" anchor="t"/>
          <a:lstStyle/>
          <a:p>
            <a:pPr marL="0" indent="0" algn="l">
              <a:lnSpc>
                <a:spcPts val="2850"/>
              </a:lnSpc>
              <a:buNone/>
            </a:pPr>
            <a:r>
              <a:rPr lang="en-US" sz="2400" dirty="0">
                <a:solidFill>
                  <a:srgbClr val="4B4A4A"/>
                </a:solidFill>
                <a:latin typeface="Century" panose="02040604050505020304" pitchFamily="18" charset="0"/>
                <a:ea typeface="Geist" pitchFamily="34" charset="-122"/>
                <a:cs typeface="Geist" pitchFamily="34" charset="-120"/>
              </a:rPr>
              <a:t>Міжнародний день протидії булінгу відзначають щороку у </a:t>
            </a:r>
            <a:r>
              <a:rPr lang="en-US" sz="2400" b="1" dirty="0">
                <a:solidFill>
                  <a:srgbClr val="4B4A4A"/>
                </a:solidFill>
                <a:latin typeface="Century" panose="02040604050505020304" pitchFamily="18" charset="0"/>
                <a:ea typeface="Geist" pitchFamily="34" charset="-122"/>
                <a:cs typeface="Geist" pitchFamily="34" charset="-120"/>
              </a:rPr>
              <a:t>третю п'ятницю листопада.</a:t>
            </a:r>
            <a:endParaRPr lang="en-US" sz="2400" dirty="0">
              <a:latin typeface="Century" panose="02040604050505020304" pitchFamily="18" charset="0"/>
            </a:endParaRPr>
          </a:p>
        </p:txBody>
      </p:sp>
      <p:sp>
        <p:nvSpPr>
          <p:cNvPr id="4" name="Text 2"/>
          <p:cNvSpPr/>
          <p:nvPr/>
        </p:nvSpPr>
        <p:spPr>
          <a:xfrm>
            <a:off x="793790" y="2857260"/>
            <a:ext cx="13042821" cy="725805"/>
          </a:xfrm>
          <a:prstGeom prst="rect">
            <a:avLst/>
          </a:prstGeom>
          <a:noFill/>
          <a:ln/>
        </p:spPr>
        <p:txBody>
          <a:bodyPr wrap="square" lIns="0" tIns="0" rIns="0" bIns="0" rtlCol="0" anchor="t"/>
          <a:lstStyle/>
          <a:p>
            <a:pPr marL="0" indent="0" algn="l">
              <a:lnSpc>
                <a:spcPts val="2850"/>
              </a:lnSpc>
              <a:buNone/>
            </a:pPr>
            <a:r>
              <a:rPr lang="en-US" sz="2000" dirty="0">
                <a:solidFill>
                  <a:srgbClr val="4B4A4A"/>
                </a:solidFill>
                <a:latin typeface="Century" panose="02040604050505020304" pitchFamily="18" charset="0"/>
                <a:ea typeface="Geist" pitchFamily="34" charset="-122"/>
                <a:cs typeface="Geist" pitchFamily="34" charset="-120"/>
              </a:rPr>
              <a:t>Міжнародний день протидії булінгу – це важливе свято, яке спрямоване на підвищення обізнаності про проблему булінгу, а також на підтримку жертв булінгу та заохочення активних дій для запобігання цькуванню.</a:t>
            </a:r>
            <a:endParaRPr lang="en-US" sz="2000" dirty="0">
              <a:latin typeface="Century" panose="02040604050505020304" pitchFamily="18" charset="0"/>
            </a:endParaRPr>
          </a:p>
        </p:txBody>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800" y="4253627"/>
            <a:ext cx="340162" cy="340162"/>
          </a:xfrm>
          <a:prstGeom prst="rect">
            <a:avLst/>
          </a:prstGeom>
        </p:spPr>
      </p:pic>
      <p:sp>
        <p:nvSpPr>
          <p:cNvPr id="6" name="Text 3"/>
          <p:cNvSpPr/>
          <p:nvPr/>
        </p:nvSpPr>
        <p:spPr>
          <a:xfrm>
            <a:off x="1530906" y="4246602"/>
            <a:ext cx="436947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Заохочення активної позиції</a:t>
            </a:r>
            <a:endParaRPr lang="en-US" sz="2200" dirty="0">
              <a:latin typeface="Century" panose="02040604050505020304" pitchFamily="18" charset="0"/>
            </a:endParaRPr>
          </a:p>
        </p:txBody>
      </p:sp>
      <p:sp>
        <p:nvSpPr>
          <p:cNvPr id="7" name="Text 4"/>
          <p:cNvSpPr/>
          <p:nvPr/>
        </p:nvSpPr>
        <p:spPr>
          <a:xfrm>
            <a:off x="1530906" y="4737021"/>
            <a:ext cx="5642491" cy="1451610"/>
          </a:xfrm>
          <a:prstGeom prst="rect">
            <a:avLst/>
          </a:prstGeom>
          <a:noFill/>
          <a:ln/>
        </p:spPr>
        <p:txBody>
          <a:bodyPr wrap="square" lIns="0" tIns="0" rIns="0" bIns="0" rtlCol="0" anchor="t"/>
          <a:lstStyle/>
          <a:p>
            <a:pPr marL="0" indent="0" algn="l">
              <a:lnSpc>
                <a:spcPts val="2850"/>
              </a:lnSpc>
              <a:buNone/>
            </a:pPr>
            <a:r>
              <a:rPr lang="en-US" dirty="0">
                <a:solidFill>
                  <a:srgbClr val="4B4A4A"/>
                </a:solidFill>
                <a:latin typeface="Century" panose="02040604050505020304" pitchFamily="18" charset="0"/>
                <a:ea typeface="Geist" pitchFamily="34" charset="-122"/>
                <a:cs typeface="Geist" pitchFamily="34" charset="-120"/>
              </a:rPr>
              <a:t>Однією з основних цілей цього дня є заохочення людей стати свідками протидії булінгу, висловити підтримку жертвам та активно долучитися до боротьби з цькуванням.</a:t>
            </a:r>
            <a:endParaRPr lang="en-US" dirty="0">
              <a:latin typeface="Century" panose="02040604050505020304" pitchFamily="18" charset="0"/>
            </a:endParaRPr>
          </a:p>
        </p:txBody>
      </p:sp>
      <p:pic>
        <p:nvPicPr>
          <p:cNvPr id="8"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1895" y="4253627"/>
            <a:ext cx="340162" cy="340162"/>
          </a:xfrm>
          <a:prstGeom prst="rect">
            <a:avLst/>
          </a:prstGeom>
        </p:spPr>
      </p:pic>
      <p:sp>
        <p:nvSpPr>
          <p:cNvPr id="9" name="Text 5"/>
          <p:cNvSpPr/>
          <p:nvPr/>
        </p:nvSpPr>
        <p:spPr>
          <a:xfrm>
            <a:off x="8194000" y="4246602"/>
            <a:ext cx="452187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Century" panose="02040604050505020304" pitchFamily="18" charset="0"/>
                <a:ea typeface="Noto Serif SC Bold" pitchFamily="34" charset="-122"/>
                <a:cs typeface="Noto Serif SC Bold" pitchFamily="34" charset="-120"/>
              </a:rPr>
              <a:t>Освітні програми та тренінги</a:t>
            </a:r>
            <a:endParaRPr lang="en-US" sz="2200" dirty="0">
              <a:latin typeface="Century" panose="02040604050505020304" pitchFamily="18" charset="0"/>
            </a:endParaRPr>
          </a:p>
        </p:txBody>
      </p:sp>
      <p:sp>
        <p:nvSpPr>
          <p:cNvPr id="10" name="Text 6"/>
          <p:cNvSpPr/>
          <p:nvPr/>
        </p:nvSpPr>
        <p:spPr>
          <a:xfrm>
            <a:off x="8194000" y="4737021"/>
            <a:ext cx="5642610" cy="1451610"/>
          </a:xfrm>
          <a:prstGeom prst="rect">
            <a:avLst/>
          </a:prstGeom>
          <a:noFill/>
          <a:ln/>
        </p:spPr>
        <p:txBody>
          <a:bodyPr wrap="square" lIns="0" tIns="0" rIns="0" bIns="0" rtlCol="0" anchor="t"/>
          <a:lstStyle/>
          <a:p>
            <a:pPr marL="0" indent="0" algn="l">
              <a:lnSpc>
                <a:spcPts val="2850"/>
              </a:lnSpc>
              <a:buNone/>
            </a:pPr>
            <a:r>
              <a:rPr lang="en-US" dirty="0">
                <a:solidFill>
                  <a:srgbClr val="4B4A4A"/>
                </a:solidFill>
                <a:latin typeface="Century" panose="02040604050505020304" pitchFamily="18" charset="0"/>
                <a:ea typeface="Geist" pitchFamily="34" charset="-122"/>
                <a:cs typeface="Geist" pitchFamily="34" charset="-120"/>
              </a:rPr>
              <a:t>У багатьох навчальних закладах проводяться спеціальні програми та тренінги для вчителів, учнів та батьків, щоб навчити їх, як ефективно боротися з булінгом.</a:t>
            </a:r>
            <a:endParaRPr lang="en-US" dirty="0">
              <a:latin typeface="Century" panose="02040604050505020304" pitchFamily="18" charset="0"/>
            </a:endParaRPr>
          </a:p>
        </p:txBody>
      </p:sp>
      <p:sp>
        <p:nvSpPr>
          <p:cNvPr id="11" name="Text 7"/>
          <p:cNvSpPr/>
          <p:nvPr/>
        </p:nvSpPr>
        <p:spPr>
          <a:xfrm>
            <a:off x="793790" y="6443782"/>
            <a:ext cx="13042821" cy="725805"/>
          </a:xfrm>
          <a:prstGeom prst="rect">
            <a:avLst/>
          </a:prstGeom>
          <a:noFill/>
          <a:ln/>
        </p:spPr>
        <p:txBody>
          <a:bodyPr wrap="square" lIns="0" tIns="0" rIns="0" bIns="0" rtlCol="0" anchor="t"/>
          <a:lstStyle/>
          <a:p>
            <a:pPr marL="0" indent="0" algn="l">
              <a:lnSpc>
                <a:spcPts val="2850"/>
              </a:lnSpc>
              <a:buNone/>
            </a:pPr>
            <a:r>
              <a:rPr lang="en-US" dirty="0">
                <a:solidFill>
                  <a:srgbClr val="4B4A4A"/>
                </a:solidFill>
                <a:latin typeface="Century" panose="02040604050505020304" pitchFamily="18" charset="0"/>
                <a:ea typeface="Geist" pitchFamily="34" charset="-122"/>
                <a:cs typeface="Geist" pitchFamily="34" charset="-120"/>
              </a:rPr>
              <a:t>Булінг є серйозною проблемою у багатьох країнах, включаючи Україну, і цей день служить для привернення уваги до необхідності боротьби з цим негативним соціальнним явищем.</a:t>
            </a:r>
            <a:endParaRPr lang="en-US"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25698"/>
            <a:ext cx="7469505" cy="510302"/>
          </a:xfrm>
          <a:prstGeom prst="rect">
            <a:avLst/>
          </a:prstGeom>
          <a:noFill/>
          <a:ln/>
        </p:spPr>
        <p:txBody>
          <a:bodyPr wrap="none" lIns="0" tIns="0" rIns="0" bIns="0" rtlCol="0" anchor="t"/>
          <a:lstStyle/>
          <a:p>
            <a:pPr marL="0" indent="0" algn="l">
              <a:lnSpc>
                <a:spcPts val="4000"/>
              </a:lnSpc>
              <a:buNone/>
            </a:pPr>
            <a:r>
              <a:rPr lang="en-US" sz="3600" b="1" dirty="0">
                <a:solidFill>
                  <a:srgbClr val="006747"/>
                </a:solidFill>
                <a:latin typeface="Century" panose="02040604050505020304" pitchFamily="18" charset="0"/>
                <a:ea typeface="Noto Serif SC Bold" pitchFamily="34" charset="-122"/>
                <a:cs typeface="Noto Serif SC Bold" pitchFamily="34" charset="-120"/>
              </a:rPr>
              <a:t>Як відзначають цей день в Україні</a:t>
            </a:r>
            <a:endParaRPr lang="en-US" sz="3600" dirty="0">
              <a:latin typeface="Century" panose="02040604050505020304" pitchFamily="18" charset="0"/>
            </a:endParaRPr>
          </a:p>
        </p:txBody>
      </p:sp>
      <p:sp>
        <p:nvSpPr>
          <p:cNvPr id="3" name="Text 1"/>
          <p:cNvSpPr/>
          <p:nvPr/>
        </p:nvSpPr>
        <p:spPr>
          <a:xfrm>
            <a:off x="793790" y="1744266"/>
            <a:ext cx="13042821" cy="653415"/>
          </a:xfrm>
          <a:prstGeom prst="rect">
            <a:avLst/>
          </a:prstGeom>
          <a:noFill/>
          <a:ln/>
        </p:spPr>
        <p:txBody>
          <a:bodyPr wrap="square" lIns="0" tIns="0" rIns="0" bIns="0" rtlCol="0" anchor="t"/>
          <a:lstStyle/>
          <a:p>
            <a:pPr marL="0" indent="0" algn="l">
              <a:lnSpc>
                <a:spcPts val="2550"/>
              </a:lnSpc>
              <a:buNone/>
            </a:pPr>
            <a:r>
              <a:rPr lang="en-US" dirty="0">
                <a:solidFill>
                  <a:srgbClr val="4B4A4A"/>
                </a:solidFill>
                <a:latin typeface="Century" panose="02040604050505020304" pitchFamily="18" charset="0"/>
                <a:ea typeface="Geist" pitchFamily="34" charset="-122"/>
                <a:cs typeface="Geist" pitchFamily="34" charset="-120"/>
              </a:rPr>
              <a:t>В Україні Міжнародний день протидії булінгу відзначають різноманітними заходами, спрямованими на підвищення обізнаності та підтримку жертв булінгу. Основні заходи включають:</a:t>
            </a:r>
            <a:endParaRPr lang="en-US" dirty="0">
              <a:latin typeface="Century" panose="02040604050505020304" pitchFamily="18" charset="0"/>
            </a:endParaRPr>
          </a:p>
        </p:txBody>
      </p:sp>
      <p:sp>
        <p:nvSpPr>
          <p:cNvPr id="4" name="Shape 2"/>
          <p:cNvSpPr/>
          <p:nvPr/>
        </p:nvSpPr>
        <p:spPr>
          <a:xfrm>
            <a:off x="793790" y="2627233"/>
            <a:ext cx="6419374" cy="1844754"/>
          </a:xfrm>
          <a:prstGeom prst="roundRect">
            <a:avLst>
              <a:gd name="adj" fmla="val 9960"/>
            </a:avLst>
          </a:prstGeom>
          <a:solidFill>
            <a:srgbClr val="D1EFE4"/>
          </a:solidFill>
          <a:ln w="7620">
            <a:solidFill>
              <a:srgbClr val="B7D5CA"/>
            </a:solidFill>
            <a:prstDash val="solid"/>
          </a:ln>
        </p:spPr>
      </p:sp>
      <p:sp>
        <p:nvSpPr>
          <p:cNvPr id="5" name="Text 3"/>
          <p:cNvSpPr/>
          <p:nvPr/>
        </p:nvSpPr>
        <p:spPr>
          <a:xfrm>
            <a:off x="1005483" y="2838926"/>
            <a:ext cx="2551748" cy="318849"/>
          </a:xfrm>
          <a:prstGeom prst="rect">
            <a:avLst/>
          </a:prstGeom>
          <a:noFill/>
          <a:ln/>
        </p:spPr>
        <p:txBody>
          <a:bodyPr wrap="none" lIns="0" tIns="0" rIns="0" bIns="0" rtlCol="0" anchor="t"/>
          <a:lstStyle/>
          <a:p>
            <a:pPr marL="0" indent="0" algn="l">
              <a:lnSpc>
                <a:spcPts val="250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Освітні програми</a:t>
            </a:r>
            <a:endParaRPr lang="en-US" sz="2400" dirty="0">
              <a:latin typeface="Century" panose="02040604050505020304" pitchFamily="18" charset="0"/>
            </a:endParaRPr>
          </a:p>
        </p:txBody>
      </p:sp>
      <p:sp>
        <p:nvSpPr>
          <p:cNvPr id="6" name="Text 4"/>
          <p:cNvSpPr/>
          <p:nvPr/>
        </p:nvSpPr>
        <p:spPr>
          <a:xfrm>
            <a:off x="1005483" y="3280172"/>
            <a:ext cx="5995987" cy="653415"/>
          </a:xfrm>
          <a:prstGeom prst="rect">
            <a:avLst/>
          </a:prstGeom>
          <a:noFill/>
          <a:ln/>
        </p:spPr>
        <p:txBody>
          <a:bodyPr wrap="square" lIns="0" tIns="0" rIns="0" bIns="0" rtlCol="0" anchor="t"/>
          <a:lstStyle/>
          <a:p>
            <a:pPr marL="0" indent="0" algn="l">
              <a:lnSpc>
                <a:spcPts val="2550"/>
              </a:lnSpc>
              <a:buNone/>
            </a:pPr>
            <a:r>
              <a:rPr lang="en-US" dirty="0">
                <a:solidFill>
                  <a:srgbClr val="4B4A4A"/>
                </a:solidFill>
                <a:latin typeface="Century" panose="02040604050505020304" pitchFamily="18" charset="0"/>
                <a:ea typeface="Geist" pitchFamily="34" charset="-122"/>
                <a:cs typeface="Geist" pitchFamily="34" charset="-120"/>
              </a:rPr>
              <a:t>У школах та університетах проводяться лекції та семінари, присвячені проблемі булінгу та методам його запобігання.</a:t>
            </a:r>
            <a:endParaRPr lang="en-US" dirty="0">
              <a:latin typeface="Century" panose="02040604050505020304" pitchFamily="18" charset="0"/>
            </a:endParaRPr>
          </a:p>
        </p:txBody>
      </p:sp>
      <p:sp>
        <p:nvSpPr>
          <p:cNvPr id="7" name="Shape 5"/>
          <p:cNvSpPr/>
          <p:nvPr/>
        </p:nvSpPr>
        <p:spPr>
          <a:xfrm>
            <a:off x="7417237" y="2627233"/>
            <a:ext cx="6419374" cy="1844754"/>
          </a:xfrm>
          <a:prstGeom prst="roundRect">
            <a:avLst>
              <a:gd name="adj" fmla="val 9960"/>
            </a:avLst>
          </a:prstGeom>
          <a:solidFill>
            <a:srgbClr val="D1EFE4"/>
          </a:solidFill>
          <a:ln w="7620">
            <a:solidFill>
              <a:srgbClr val="B7D5CA"/>
            </a:solidFill>
            <a:prstDash val="solid"/>
          </a:ln>
        </p:spPr>
      </p:sp>
      <p:sp>
        <p:nvSpPr>
          <p:cNvPr id="8" name="Text 6"/>
          <p:cNvSpPr/>
          <p:nvPr/>
        </p:nvSpPr>
        <p:spPr>
          <a:xfrm>
            <a:off x="7628930" y="2838926"/>
            <a:ext cx="3127415" cy="318849"/>
          </a:xfrm>
          <a:prstGeom prst="rect">
            <a:avLst/>
          </a:prstGeom>
          <a:noFill/>
          <a:ln/>
        </p:spPr>
        <p:txBody>
          <a:bodyPr wrap="none" lIns="0" tIns="0" rIns="0" bIns="0" rtlCol="0" anchor="t"/>
          <a:lstStyle/>
          <a:p>
            <a:pPr marL="0" indent="0" algn="l">
              <a:lnSpc>
                <a:spcPts val="250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Інформаційні кампанії</a:t>
            </a:r>
            <a:endParaRPr lang="en-US" sz="2400" dirty="0">
              <a:latin typeface="Century" panose="02040604050505020304" pitchFamily="18" charset="0"/>
            </a:endParaRPr>
          </a:p>
        </p:txBody>
      </p:sp>
      <p:sp>
        <p:nvSpPr>
          <p:cNvPr id="9" name="Text 7"/>
          <p:cNvSpPr/>
          <p:nvPr/>
        </p:nvSpPr>
        <p:spPr>
          <a:xfrm>
            <a:off x="7628930" y="3280172"/>
            <a:ext cx="5995987" cy="980123"/>
          </a:xfrm>
          <a:prstGeom prst="rect">
            <a:avLst/>
          </a:prstGeom>
          <a:noFill/>
          <a:ln/>
        </p:spPr>
        <p:txBody>
          <a:bodyPr wrap="square" lIns="0" tIns="0" rIns="0" bIns="0" rtlCol="0" anchor="t"/>
          <a:lstStyle/>
          <a:p>
            <a:pPr marL="0" indent="0" algn="l">
              <a:lnSpc>
                <a:spcPts val="2550"/>
              </a:lnSpc>
              <a:buNone/>
            </a:pPr>
            <a:r>
              <a:rPr lang="en-US" dirty="0">
                <a:solidFill>
                  <a:srgbClr val="4B4A4A"/>
                </a:solidFill>
                <a:latin typeface="Century" panose="02040604050505020304" pitchFamily="18" charset="0"/>
                <a:ea typeface="Geist" pitchFamily="34" charset="-122"/>
                <a:cs typeface="Geist" pitchFamily="34" charset="-120"/>
              </a:rPr>
              <a:t>У засобах масової інформації та соціальних мережах поширюються матеріали, які інформують про булінг та надають поради щодо його запобігання.</a:t>
            </a:r>
            <a:endParaRPr lang="en-US" dirty="0">
              <a:latin typeface="Century" panose="02040604050505020304" pitchFamily="18" charset="0"/>
            </a:endParaRPr>
          </a:p>
        </p:txBody>
      </p:sp>
      <p:sp>
        <p:nvSpPr>
          <p:cNvPr id="10" name="Shape 8"/>
          <p:cNvSpPr/>
          <p:nvPr/>
        </p:nvSpPr>
        <p:spPr>
          <a:xfrm>
            <a:off x="793790" y="4676060"/>
            <a:ext cx="6419374" cy="2033083"/>
          </a:xfrm>
          <a:prstGeom prst="roundRect">
            <a:avLst>
              <a:gd name="adj" fmla="val 9960"/>
            </a:avLst>
          </a:prstGeom>
          <a:solidFill>
            <a:srgbClr val="D1EFE4"/>
          </a:solidFill>
          <a:ln w="7620">
            <a:solidFill>
              <a:srgbClr val="B7D5CA"/>
            </a:solidFill>
            <a:prstDash val="solid"/>
          </a:ln>
        </p:spPr>
      </p:sp>
      <p:sp>
        <p:nvSpPr>
          <p:cNvPr id="11" name="Text 9"/>
          <p:cNvSpPr/>
          <p:nvPr/>
        </p:nvSpPr>
        <p:spPr>
          <a:xfrm>
            <a:off x="1005483" y="4887754"/>
            <a:ext cx="2551748" cy="318849"/>
          </a:xfrm>
          <a:prstGeom prst="rect">
            <a:avLst/>
          </a:prstGeom>
          <a:noFill/>
          <a:ln/>
        </p:spPr>
        <p:txBody>
          <a:bodyPr wrap="none" lIns="0" tIns="0" rIns="0" bIns="0" rtlCol="0" anchor="t"/>
          <a:lstStyle/>
          <a:p>
            <a:pPr marL="0" indent="0" algn="l">
              <a:lnSpc>
                <a:spcPts val="250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Групи підтримки</a:t>
            </a:r>
            <a:endParaRPr lang="en-US" sz="2400" dirty="0">
              <a:latin typeface="Century" panose="02040604050505020304" pitchFamily="18" charset="0"/>
            </a:endParaRPr>
          </a:p>
        </p:txBody>
      </p:sp>
      <p:sp>
        <p:nvSpPr>
          <p:cNvPr id="12" name="Text 10"/>
          <p:cNvSpPr/>
          <p:nvPr/>
        </p:nvSpPr>
        <p:spPr>
          <a:xfrm>
            <a:off x="1005483" y="5328999"/>
            <a:ext cx="6200060" cy="1061168"/>
          </a:xfrm>
          <a:prstGeom prst="rect">
            <a:avLst/>
          </a:prstGeom>
          <a:noFill/>
          <a:ln/>
        </p:spPr>
        <p:txBody>
          <a:bodyPr wrap="square" lIns="0" tIns="0" rIns="0" bIns="0" rtlCol="0" anchor="t"/>
          <a:lstStyle/>
          <a:p>
            <a:pPr marL="0" indent="0" algn="l">
              <a:lnSpc>
                <a:spcPts val="2550"/>
              </a:lnSpc>
              <a:buNone/>
            </a:pPr>
            <a:r>
              <a:rPr lang="en-US" dirty="0">
                <a:solidFill>
                  <a:srgbClr val="4B4A4A"/>
                </a:solidFill>
                <a:latin typeface="Century" panose="02040604050505020304" pitchFamily="18" charset="0"/>
                <a:ea typeface="Geist" pitchFamily="34" charset="-122"/>
                <a:cs typeface="Geist" pitchFamily="34" charset="-120"/>
              </a:rPr>
              <a:t>Організовуються зустрічі груп підтримки для жертв булінгу, де вони можуть отримати емоційну та психологічну допомогу від фахівців та інших учасників групи.</a:t>
            </a:r>
            <a:endParaRPr lang="en-US" dirty="0">
              <a:latin typeface="Century" panose="02040604050505020304" pitchFamily="18" charset="0"/>
            </a:endParaRPr>
          </a:p>
        </p:txBody>
      </p:sp>
      <p:sp>
        <p:nvSpPr>
          <p:cNvPr id="13" name="Shape 11"/>
          <p:cNvSpPr/>
          <p:nvPr/>
        </p:nvSpPr>
        <p:spPr>
          <a:xfrm>
            <a:off x="7417237" y="4676061"/>
            <a:ext cx="6419374" cy="2033082"/>
          </a:xfrm>
          <a:prstGeom prst="roundRect">
            <a:avLst>
              <a:gd name="adj" fmla="val 9960"/>
            </a:avLst>
          </a:prstGeom>
          <a:solidFill>
            <a:srgbClr val="D1EFE4"/>
          </a:solidFill>
          <a:ln w="7620">
            <a:solidFill>
              <a:srgbClr val="B7D5CA"/>
            </a:solidFill>
            <a:prstDash val="solid"/>
          </a:ln>
        </p:spPr>
      </p:sp>
      <p:sp>
        <p:nvSpPr>
          <p:cNvPr id="14" name="Text 12"/>
          <p:cNvSpPr/>
          <p:nvPr/>
        </p:nvSpPr>
        <p:spPr>
          <a:xfrm>
            <a:off x="7628930" y="4887754"/>
            <a:ext cx="2551748" cy="318849"/>
          </a:xfrm>
          <a:prstGeom prst="rect">
            <a:avLst/>
          </a:prstGeom>
          <a:noFill/>
          <a:ln/>
        </p:spPr>
        <p:txBody>
          <a:bodyPr wrap="none" lIns="0" tIns="0" rIns="0" bIns="0" rtlCol="0" anchor="t"/>
          <a:lstStyle/>
          <a:p>
            <a:pPr marL="0" indent="0" algn="l">
              <a:lnSpc>
                <a:spcPts val="250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Медіа-кампанії</a:t>
            </a:r>
            <a:endParaRPr lang="en-US" sz="2400" dirty="0">
              <a:latin typeface="Century" panose="02040604050505020304" pitchFamily="18" charset="0"/>
            </a:endParaRPr>
          </a:p>
        </p:txBody>
      </p:sp>
      <p:sp>
        <p:nvSpPr>
          <p:cNvPr id="15" name="Text 13"/>
          <p:cNvSpPr/>
          <p:nvPr/>
        </p:nvSpPr>
        <p:spPr>
          <a:xfrm>
            <a:off x="7628930" y="5328999"/>
            <a:ext cx="5995987" cy="980123"/>
          </a:xfrm>
          <a:prstGeom prst="rect">
            <a:avLst/>
          </a:prstGeom>
          <a:noFill/>
          <a:ln/>
        </p:spPr>
        <p:txBody>
          <a:bodyPr wrap="square" lIns="0" tIns="0" rIns="0" bIns="0" rtlCol="0" anchor="t"/>
          <a:lstStyle/>
          <a:p>
            <a:pPr marL="0" indent="0" algn="l">
              <a:lnSpc>
                <a:spcPts val="2550"/>
              </a:lnSpc>
              <a:buNone/>
            </a:pPr>
            <a:r>
              <a:rPr lang="en-US" dirty="0">
                <a:solidFill>
                  <a:srgbClr val="4B4A4A"/>
                </a:solidFill>
                <a:latin typeface="Century" panose="02040604050505020304" pitchFamily="18" charset="0"/>
                <a:ea typeface="Geist" pitchFamily="34" charset="-122"/>
                <a:cs typeface="Geist" pitchFamily="34" charset="-120"/>
              </a:rPr>
              <a:t>Активно використовуються соціальні мережи та інші медіа для поширення інформації про булінг та привернення уваги до цієї проблеми.</a:t>
            </a:r>
            <a:endParaRPr lang="en-US" dirty="0">
              <a:latin typeface="Century" panose="02040604050505020304" pitchFamily="18" charset="0"/>
            </a:endParaRPr>
          </a:p>
        </p:txBody>
      </p:sp>
      <p:sp>
        <p:nvSpPr>
          <p:cNvPr id="16" name="Text 14"/>
          <p:cNvSpPr/>
          <p:nvPr/>
        </p:nvSpPr>
        <p:spPr>
          <a:xfrm>
            <a:off x="793789" y="6939488"/>
            <a:ext cx="13042821" cy="653415"/>
          </a:xfrm>
          <a:prstGeom prst="rect">
            <a:avLst/>
          </a:prstGeom>
          <a:noFill/>
          <a:ln/>
        </p:spPr>
        <p:txBody>
          <a:bodyPr wrap="square" lIns="0" tIns="0" rIns="0" bIns="0" rtlCol="0" anchor="t"/>
          <a:lstStyle/>
          <a:p>
            <a:pPr marL="0" indent="0" algn="l">
              <a:lnSpc>
                <a:spcPts val="2550"/>
              </a:lnSpc>
              <a:buNone/>
            </a:pPr>
            <a:r>
              <a:rPr lang="en-US" dirty="0">
                <a:solidFill>
                  <a:srgbClr val="4B4A4A"/>
                </a:solidFill>
                <a:latin typeface="Century" panose="02040604050505020304" pitchFamily="18" charset="0"/>
                <a:ea typeface="Geist" pitchFamily="34" charset="-122"/>
                <a:cs typeface="Geist" pitchFamily="34" charset="-120"/>
              </a:rPr>
              <a:t>Цей день відзначають у закладах освіти, на робочих місцях та в організаціях у понад 25 країнах, підкреслюючи важливість створення інклюзивного та безпечного середовища для всіх.</a:t>
            </a:r>
            <a:endParaRPr lang="en-US"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30248"/>
            <a:ext cx="7229475" cy="566976"/>
          </a:xfrm>
          <a:prstGeom prst="rect">
            <a:avLst/>
          </a:prstGeom>
          <a:noFill/>
          <a:ln/>
        </p:spPr>
        <p:txBody>
          <a:bodyPr wrap="none" lIns="0" tIns="0" rIns="0" bIns="0" rtlCol="0" anchor="t"/>
          <a:lstStyle/>
          <a:p>
            <a:pPr marL="0" indent="0" algn="l">
              <a:lnSpc>
                <a:spcPts val="4450"/>
              </a:lnSpc>
              <a:buNone/>
            </a:pPr>
            <a:r>
              <a:rPr lang="en-US" sz="3600" b="1" dirty="0">
                <a:solidFill>
                  <a:srgbClr val="006747"/>
                </a:solidFill>
                <a:latin typeface="Century" panose="02040604050505020304" pitchFamily="18" charset="0"/>
                <a:ea typeface="Noto Serif SC Bold" pitchFamily="34" charset="-122"/>
                <a:cs typeface="Noto Serif SC Bold" pitchFamily="34" charset="-120"/>
              </a:rPr>
              <a:t>Визначення поняття «булінг»</a:t>
            </a:r>
            <a:endParaRPr lang="en-US" sz="3600" dirty="0">
              <a:latin typeface="Century" panose="02040604050505020304" pitchFamily="18" charset="0"/>
            </a:endParaRPr>
          </a:p>
        </p:txBody>
      </p:sp>
      <p:sp>
        <p:nvSpPr>
          <p:cNvPr id="3" name="Text 1"/>
          <p:cNvSpPr/>
          <p:nvPr/>
        </p:nvSpPr>
        <p:spPr>
          <a:xfrm>
            <a:off x="793790" y="2050852"/>
            <a:ext cx="13042821" cy="362903"/>
          </a:xfrm>
          <a:prstGeom prst="rect">
            <a:avLst/>
          </a:prstGeom>
          <a:noFill/>
          <a:ln/>
        </p:spPr>
        <p:txBody>
          <a:bodyPr wrap="none" lIns="0" tIns="0" rIns="0" bIns="0" rtlCol="0" anchor="t"/>
          <a:lstStyle/>
          <a:p>
            <a:pPr marL="0" indent="0" algn="l">
              <a:lnSpc>
                <a:spcPts val="2850"/>
              </a:lnSpc>
              <a:buNone/>
            </a:pPr>
            <a:r>
              <a:rPr lang="en-US" dirty="0">
                <a:solidFill>
                  <a:srgbClr val="4B4A4A"/>
                </a:solidFill>
                <a:latin typeface="Century" panose="02040604050505020304" pitchFamily="18" charset="0"/>
                <a:ea typeface="Geist" pitchFamily="34" charset="-122"/>
                <a:cs typeface="Geist" pitchFamily="34" charset="-120"/>
              </a:rPr>
              <a:t>Визначення поняття «булінг» надається в ст. 173-4 КУпАП та п. 3 ст. 1 Закону України «Про освіту».</a:t>
            </a:r>
            <a:endParaRPr lang="en-US" dirty="0">
              <a:latin typeface="Century" panose="02040604050505020304" pitchFamily="18" charset="0"/>
            </a:endParaRPr>
          </a:p>
        </p:txBody>
      </p:sp>
      <p:sp>
        <p:nvSpPr>
          <p:cNvPr id="4" name="Text 2"/>
          <p:cNvSpPr/>
          <p:nvPr/>
        </p:nvSpPr>
        <p:spPr>
          <a:xfrm>
            <a:off x="793790" y="2668905"/>
            <a:ext cx="13042821" cy="1451610"/>
          </a:xfrm>
          <a:prstGeom prst="rect">
            <a:avLst/>
          </a:prstGeom>
          <a:noFill/>
          <a:ln/>
        </p:spPr>
        <p:txBody>
          <a:bodyPr wrap="square" lIns="0" tIns="0" rIns="0" bIns="0" rtlCol="0" anchor="t"/>
          <a:lstStyle/>
          <a:p>
            <a:pPr marL="0" indent="0" algn="l">
              <a:lnSpc>
                <a:spcPts val="2850"/>
              </a:lnSpc>
              <a:buNone/>
            </a:pPr>
            <a:r>
              <a:rPr lang="en-US" b="1" dirty="0">
                <a:solidFill>
                  <a:srgbClr val="4B4A4A"/>
                </a:solidFill>
                <a:latin typeface="Century" panose="02040604050505020304" pitchFamily="18" charset="0"/>
                <a:ea typeface="Geist" pitchFamily="34" charset="-122"/>
                <a:cs typeface="Geist" pitchFamily="34" charset="-120"/>
              </a:rPr>
              <a:t>Булінг (цькування)</a:t>
            </a:r>
            <a:r>
              <a:rPr lang="en-US" dirty="0">
                <a:solidFill>
                  <a:srgbClr val="4B4A4A"/>
                </a:solidFill>
                <a:latin typeface="Century" panose="02040604050505020304" pitchFamily="18" charset="0"/>
                <a:ea typeface="Geist" pitchFamily="34" charset="-122"/>
                <a:cs typeface="Geist" pitchFamily="34" charset="-120"/>
              </a:rPr>
              <a:t>, тобто діяння учасників освітнього процесу, які полягають у психологічному, фізичному, економічному, сексуальному насильстві, також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потерпілого(-ої).</a:t>
            </a:r>
            <a:endParaRPr lang="en-US" dirty="0">
              <a:latin typeface="Century" panose="02040604050505020304" pitchFamily="18" charset="0"/>
            </a:endParaRPr>
          </a:p>
        </p:txBody>
      </p:sp>
      <p:sp>
        <p:nvSpPr>
          <p:cNvPr id="5" name="Text 3"/>
          <p:cNvSpPr/>
          <p:nvPr/>
        </p:nvSpPr>
        <p:spPr>
          <a:xfrm>
            <a:off x="793790" y="4460677"/>
            <a:ext cx="6427470" cy="425291"/>
          </a:xfrm>
          <a:prstGeom prst="rect">
            <a:avLst/>
          </a:prstGeom>
          <a:noFill/>
          <a:ln/>
        </p:spPr>
        <p:txBody>
          <a:bodyPr wrap="none" lIns="0" tIns="0" rIns="0" bIns="0" rtlCol="0" anchor="t"/>
          <a:lstStyle/>
          <a:p>
            <a:pPr marL="0" indent="0" algn="l">
              <a:lnSpc>
                <a:spcPts val="3300"/>
              </a:lnSpc>
              <a:buNone/>
            </a:pPr>
            <a:r>
              <a:rPr lang="en-US" sz="2800" b="1" dirty="0">
                <a:solidFill>
                  <a:srgbClr val="006747"/>
                </a:solidFill>
                <a:latin typeface="Century" panose="02040604050505020304" pitchFamily="18" charset="0"/>
                <a:ea typeface="Noto Serif SC Bold" pitchFamily="34" charset="-122"/>
                <a:cs typeface="Noto Serif SC Bold" pitchFamily="34" charset="-120"/>
              </a:rPr>
              <a:t>Типові ознаки булінгу (цькування):</a:t>
            </a:r>
            <a:endParaRPr lang="en-US" sz="2800" dirty="0">
              <a:latin typeface="Century" panose="02040604050505020304" pitchFamily="18" charset="0"/>
            </a:endParaRPr>
          </a:p>
        </p:txBody>
      </p:sp>
      <p:sp>
        <p:nvSpPr>
          <p:cNvPr id="6" name="Text 4"/>
          <p:cNvSpPr/>
          <p:nvPr/>
        </p:nvSpPr>
        <p:spPr>
          <a:xfrm>
            <a:off x="793790" y="522612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4B4A4A"/>
                </a:solidFill>
                <a:latin typeface="Century" panose="02040604050505020304" pitchFamily="18" charset="0"/>
                <a:ea typeface="Geist" pitchFamily="34" charset="-122"/>
                <a:cs typeface="Geist" pitchFamily="34" charset="-120"/>
              </a:rPr>
              <a:t>Систематичність (повторюваність) діяння</a:t>
            </a:r>
            <a:endParaRPr lang="en-US" dirty="0">
              <a:latin typeface="Century" panose="02040604050505020304" pitchFamily="18" charset="0"/>
            </a:endParaRPr>
          </a:p>
        </p:txBody>
      </p:sp>
      <p:sp>
        <p:nvSpPr>
          <p:cNvPr id="7" name="Text 5"/>
          <p:cNvSpPr/>
          <p:nvPr/>
        </p:nvSpPr>
        <p:spPr>
          <a:xfrm>
            <a:off x="793790" y="566832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4B4A4A"/>
                </a:solidFill>
                <a:latin typeface="Century" panose="02040604050505020304" pitchFamily="18" charset="0"/>
                <a:ea typeface="Geist" pitchFamily="34" charset="-122"/>
                <a:cs typeface="Geist" pitchFamily="34" charset="-120"/>
              </a:rPr>
              <a:t>Наявність сторін – кривдник(-ця) (булер), потерпілий(-а) (жертва булінгу), спостерігачі (за наявності)</a:t>
            </a:r>
            <a:endParaRPr lang="en-US" dirty="0">
              <a:latin typeface="Century" panose="02040604050505020304" pitchFamily="18" charset="0"/>
            </a:endParaRPr>
          </a:p>
        </p:txBody>
      </p:sp>
      <p:sp>
        <p:nvSpPr>
          <p:cNvPr id="8" name="Text 6"/>
          <p:cNvSpPr/>
          <p:nvPr/>
        </p:nvSpPr>
        <p:spPr>
          <a:xfrm>
            <a:off x="793790" y="6110526"/>
            <a:ext cx="13042821" cy="1088708"/>
          </a:xfrm>
          <a:prstGeom prst="rect">
            <a:avLst/>
          </a:prstGeom>
          <a:noFill/>
          <a:ln/>
        </p:spPr>
        <p:txBody>
          <a:bodyPr wrap="square" lIns="0" tIns="0" rIns="0" bIns="0" rtlCol="0" anchor="t"/>
          <a:lstStyle/>
          <a:p>
            <a:pPr marL="342900" indent="-342900" algn="l">
              <a:lnSpc>
                <a:spcPts val="2850"/>
              </a:lnSpc>
              <a:buSzPct val="100000"/>
              <a:buChar char="•"/>
            </a:pPr>
            <a:r>
              <a:rPr lang="en-US" dirty="0">
                <a:solidFill>
                  <a:srgbClr val="4B4A4A"/>
                </a:solidFill>
                <a:latin typeface="Century" panose="02040604050505020304" pitchFamily="18" charset="0"/>
                <a:ea typeface="Geist" pitchFamily="34" charset="-122"/>
                <a:cs typeface="Geist" pitchFamily="34" charset="-120"/>
              </a:rPr>
              <a:t>Дії або бездіяльність кривдника(-ці), наслідком яких є заподіяння психічної та/або фізичної шкоди, приниження, страх, тривога, підпорядкування потерпілого(-ої) інтересам кривдника(-ці), та/або спричинення соціальної ізоляції потерпілого(-ої)</a:t>
            </a:r>
            <a:endParaRPr lang="en-US"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5813" y="780812"/>
            <a:ext cx="4376976" cy="505182"/>
          </a:xfrm>
          <a:prstGeom prst="rect">
            <a:avLst/>
          </a:prstGeom>
          <a:noFill/>
          <a:ln/>
        </p:spPr>
        <p:txBody>
          <a:bodyPr wrap="none" lIns="0" tIns="0" rIns="0" bIns="0" rtlCol="0" anchor="t"/>
          <a:lstStyle/>
          <a:p>
            <a:pPr marL="0" indent="0" algn="l">
              <a:lnSpc>
                <a:spcPts val="3950"/>
              </a:lnSpc>
              <a:buNone/>
            </a:pPr>
            <a:r>
              <a:rPr lang="en-US" sz="3600" b="1" dirty="0">
                <a:solidFill>
                  <a:srgbClr val="006747"/>
                </a:solidFill>
                <a:latin typeface="Century" panose="02040604050505020304" pitchFamily="18" charset="0"/>
                <a:ea typeface="Noto Serif SC Bold" pitchFamily="34" charset="-122"/>
                <a:cs typeface="Noto Serif SC Bold" pitchFamily="34" charset="-120"/>
              </a:rPr>
              <a:t>Особливості булерів</a:t>
            </a:r>
            <a:endParaRPr lang="en-US" sz="3600" dirty="0">
              <a:latin typeface="Century" panose="02040604050505020304" pitchFamily="18" charset="0"/>
            </a:endParaRPr>
          </a:p>
        </p:txBody>
      </p:sp>
      <p:sp>
        <p:nvSpPr>
          <p:cNvPr id="3" name="Text 1"/>
          <p:cNvSpPr/>
          <p:nvPr/>
        </p:nvSpPr>
        <p:spPr>
          <a:xfrm>
            <a:off x="785813" y="1690092"/>
            <a:ext cx="13058775" cy="323255"/>
          </a:xfrm>
          <a:prstGeom prst="rect">
            <a:avLst/>
          </a:prstGeom>
          <a:noFill/>
          <a:ln/>
        </p:spPr>
        <p:txBody>
          <a:bodyPr wrap="none" lIns="0" tIns="0" rIns="0" bIns="0" rtlCol="0" anchor="t"/>
          <a:lstStyle/>
          <a:p>
            <a:pPr marL="0" indent="0" algn="l">
              <a:lnSpc>
                <a:spcPts val="2500"/>
              </a:lnSpc>
              <a:buNone/>
            </a:pPr>
            <a:r>
              <a:rPr lang="en-US" dirty="0">
                <a:solidFill>
                  <a:srgbClr val="4B4A4A"/>
                </a:solidFill>
                <a:latin typeface="Century" panose="02040604050505020304" pitchFamily="18" charset="0"/>
                <a:ea typeface="Geist" pitchFamily="34" charset="-122"/>
                <a:cs typeface="Geist" pitchFamily="34" charset="-120"/>
              </a:rPr>
              <a:t>Булери можуть мати різні особистісні особливості, але часто характеризуються такими рисами:</a:t>
            </a:r>
            <a:endParaRPr lang="en-US" dirty="0">
              <a:latin typeface="Century" panose="02040604050505020304" pitchFamily="18" charset="0"/>
            </a:endParaRPr>
          </a:p>
        </p:txBody>
      </p:sp>
      <p:sp>
        <p:nvSpPr>
          <p:cNvPr id="4" name="Shape 2"/>
          <p:cNvSpPr/>
          <p:nvPr/>
        </p:nvSpPr>
        <p:spPr>
          <a:xfrm>
            <a:off x="785813" y="2240637"/>
            <a:ext cx="6428303" cy="2650524"/>
          </a:xfrm>
          <a:prstGeom prst="roundRect">
            <a:avLst>
              <a:gd name="adj" fmla="val 7266"/>
            </a:avLst>
          </a:prstGeom>
          <a:solidFill>
            <a:srgbClr val="E5F9F2">
              <a:alpha val="95000"/>
            </a:srgbClr>
          </a:solidFill>
          <a:ln w="22860">
            <a:solidFill>
              <a:srgbClr val="B7D5CA"/>
            </a:solidFill>
            <a:prstDash val="solid"/>
          </a:ln>
        </p:spPr>
      </p:sp>
      <p:sp>
        <p:nvSpPr>
          <p:cNvPr id="5" name="Text 3"/>
          <p:cNvSpPr/>
          <p:nvPr/>
        </p:nvSpPr>
        <p:spPr>
          <a:xfrm>
            <a:off x="1010722" y="2465546"/>
            <a:ext cx="2599611" cy="315754"/>
          </a:xfrm>
          <a:prstGeom prst="rect">
            <a:avLst/>
          </a:prstGeom>
          <a:noFill/>
          <a:ln/>
        </p:spPr>
        <p:txBody>
          <a:bodyPr wrap="none" lIns="0" tIns="0" rIns="0" bIns="0" rtlCol="0" anchor="t"/>
          <a:lstStyle/>
          <a:p>
            <a:pPr marL="0" indent="0" algn="l">
              <a:lnSpc>
                <a:spcPts val="245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Низька самооцінка</a:t>
            </a:r>
            <a:endParaRPr lang="en-US" sz="2400" dirty="0">
              <a:latin typeface="Century" panose="02040604050505020304" pitchFamily="18" charset="0"/>
            </a:endParaRPr>
          </a:p>
        </p:txBody>
      </p:sp>
      <p:sp>
        <p:nvSpPr>
          <p:cNvPr id="6" name="Text 4"/>
          <p:cNvSpPr/>
          <p:nvPr/>
        </p:nvSpPr>
        <p:spPr>
          <a:xfrm>
            <a:off x="1010722" y="2902506"/>
            <a:ext cx="5978485" cy="1293019"/>
          </a:xfrm>
          <a:prstGeom prst="rect">
            <a:avLst/>
          </a:prstGeom>
          <a:noFill/>
          <a:ln/>
        </p:spPr>
        <p:txBody>
          <a:bodyPr wrap="square" lIns="0" tIns="0" rIns="0" bIns="0" rtlCol="0" anchor="t"/>
          <a:lstStyle/>
          <a:p>
            <a:pPr marL="0" indent="0" algn="l">
              <a:lnSpc>
                <a:spcPts val="2500"/>
              </a:lnSpc>
              <a:buNone/>
            </a:pPr>
            <a:r>
              <a:rPr lang="en-US" dirty="0">
                <a:solidFill>
                  <a:srgbClr val="4B4A4A"/>
                </a:solidFill>
                <a:latin typeface="Century" panose="02040604050505020304" pitchFamily="18" charset="0"/>
                <a:ea typeface="Geist" pitchFamily="34" charset="-122"/>
                <a:cs typeface="Geist" pitchFamily="34" charset="-120"/>
              </a:rPr>
              <a:t>Булери часто почуваються невпевнено, нещасливо, самотньо, безпорадно чи невизнано. Вони намагаються компенсувати свої комплекси, домінуючи та принижуючи інших.</a:t>
            </a:r>
            <a:endParaRPr lang="en-US" dirty="0">
              <a:latin typeface="Century" panose="02040604050505020304" pitchFamily="18" charset="0"/>
            </a:endParaRPr>
          </a:p>
        </p:txBody>
      </p:sp>
      <p:sp>
        <p:nvSpPr>
          <p:cNvPr id="7" name="Shape 5"/>
          <p:cNvSpPr/>
          <p:nvPr/>
        </p:nvSpPr>
        <p:spPr>
          <a:xfrm>
            <a:off x="7416165" y="2240637"/>
            <a:ext cx="6428423" cy="2650524"/>
          </a:xfrm>
          <a:prstGeom prst="roundRect">
            <a:avLst>
              <a:gd name="adj" fmla="val 7266"/>
            </a:avLst>
          </a:prstGeom>
          <a:solidFill>
            <a:srgbClr val="E5F9F2">
              <a:alpha val="95000"/>
            </a:srgbClr>
          </a:solidFill>
          <a:ln w="22860">
            <a:solidFill>
              <a:srgbClr val="B7D5CA"/>
            </a:solidFill>
            <a:prstDash val="solid"/>
          </a:ln>
        </p:spPr>
      </p:sp>
      <p:sp>
        <p:nvSpPr>
          <p:cNvPr id="8" name="Text 6"/>
          <p:cNvSpPr/>
          <p:nvPr/>
        </p:nvSpPr>
        <p:spPr>
          <a:xfrm>
            <a:off x="7641074" y="2465546"/>
            <a:ext cx="2792373" cy="315754"/>
          </a:xfrm>
          <a:prstGeom prst="rect">
            <a:avLst/>
          </a:prstGeom>
          <a:noFill/>
          <a:ln/>
        </p:spPr>
        <p:txBody>
          <a:bodyPr wrap="none" lIns="0" tIns="0" rIns="0" bIns="0" rtlCol="0" anchor="t"/>
          <a:lstStyle/>
          <a:p>
            <a:pPr marL="0" indent="0" algn="l">
              <a:lnSpc>
                <a:spcPts val="245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Висока агресивність</a:t>
            </a:r>
            <a:endParaRPr lang="en-US" sz="2400" dirty="0">
              <a:latin typeface="Century" panose="02040604050505020304" pitchFamily="18" charset="0"/>
            </a:endParaRPr>
          </a:p>
        </p:txBody>
      </p:sp>
      <p:sp>
        <p:nvSpPr>
          <p:cNvPr id="9" name="Text 7"/>
          <p:cNvSpPr/>
          <p:nvPr/>
        </p:nvSpPr>
        <p:spPr>
          <a:xfrm>
            <a:off x="7641074" y="2902506"/>
            <a:ext cx="5978604" cy="1616273"/>
          </a:xfrm>
          <a:prstGeom prst="rect">
            <a:avLst/>
          </a:prstGeom>
          <a:noFill/>
          <a:ln/>
        </p:spPr>
        <p:txBody>
          <a:bodyPr wrap="square" lIns="0" tIns="0" rIns="0" bIns="0" rtlCol="0" anchor="t"/>
          <a:lstStyle/>
          <a:p>
            <a:pPr marL="0" indent="0" algn="l">
              <a:lnSpc>
                <a:spcPts val="2500"/>
              </a:lnSpc>
              <a:buNone/>
            </a:pPr>
            <a:r>
              <a:rPr lang="en-US" dirty="0">
                <a:solidFill>
                  <a:srgbClr val="4B4A4A"/>
                </a:solidFill>
                <a:latin typeface="Century" panose="02040604050505020304" pitchFamily="18" charset="0"/>
                <a:ea typeface="Geist" pitchFamily="34" charset="-122"/>
                <a:cs typeface="Geist" pitchFamily="34" charset="-120"/>
              </a:rPr>
              <a:t>Булери схильні до імпульсивної, насильницької та провокаційної поведінки. Вони не вміють контролювати свої емоції, особливо гнів та роздратування. Вони не дотримуються правил і норм суспільства, не поважають авторитетів і не відчувають співчуття до жертв.</a:t>
            </a:r>
            <a:endParaRPr lang="en-US" dirty="0">
              <a:latin typeface="Century" panose="02040604050505020304" pitchFamily="18" charset="0"/>
            </a:endParaRPr>
          </a:p>
        </p:txBody>
      </p:sp>
      <p:sp>
        <p:nvSpPr>
          <p:cNvPr id="10" name="Shape 8"/>
          <p:cNvSpPr/>
          <p:nvPr/>
        </p:nvSpPr>
        <p:spPr>
          <a:xfrm>
            <a:off x="785813" y="5150978"/>
            <a:ext cx="6428303" cy="2762868"/>
          </a:xfrm>
          <a:prstGeom prst="roundRect">
            <a:avLst>
              <a:gd name="adj" fmla="val 7266"/>
            </a:avLst>
          </a:prstGeom>
          <a:solidFill>
            <a:srgbClr val="E5F9F2">
              <a:alpha val="95000"/>
            </a:srgbClr>
          </a:solidFill>
          <a:ln w="22860">
            <a:solidFill>
              <a:srgbClr val="B7D5CA"/>
            </a:solidFill>
            <a:prstDash val="solid"/>
          </a:ln>
        </p:spPr>
      </p:sp>
      <p:sp>
        <p:nvSpPr>
          <p:cNvPr id="11" name="Text 9"/>
          <p:cNvSpPr/>
          <p:nvPr/>
        </p:nvSpPr>
        <p:spPr>
          <a:xfrm>
            <a:off x="1010722" y="5375887"/>
            <a:ext cx="2526030" cy="315754"/>
          </a:xfrm>
          <a:prstGeom prst="rect">
            <a:avLst/>
          </a:prstGeom>
          <a:noFill/>
          <a:ln/>
        </p:spPr>
        <p:txBody>
          <a:bodyPr wrap="none" lIns="0" tIns="0" rIns="0" bIns="0" rtlCol="0" anchor="t"/>
          <a:lstStyle/>
          <a:p>
            <a:pPr marL="0" indent="0" algn="l">
              <a:lnSpc>
                <a:spcPts val="245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Низька емпатія</a:t>
            </a:r>
            <a:endParaRPr lang="en-US" sz="2400" dirty="0">
              <a:latin typeface="Century" panose="02040604050505020304" pitchFamily="18" charset="0"/>
            </a:endParaRPr>
          </a:p>
        </p:txBody>
      </p:sp>
      <p:sp>
        <p:nvSpPr>
          <p:cNvPr id="12" name="Text 10"/>
          <p:cNvSpPr/>
          <p:nvPr/>
        </p:nvSpPr>
        <p:spPr>
          <a:xfrm>
            <a:off x="1010722" y="5812847"/>
            <a:ext cx="5978485" cy="1841182"/>
          </a:xfrm>
          <a:prstGeom prst="rect">
            <a:avLst/>
          </a:prstGeom>
          <a:noFill/>
          <a:ln/>
        </p:spPr>
        <p:txBody>
          <a:bodyPr wrap="square" lIns="0" tIns="0" rIns="0" bIns="0" rtlCol="0" anchor="t"/>
          <a:lstStyle/>
          <a:p>
            <a:pPr marL="0" indent="0" algn="l">
              <a:lnSpc>
                <a:spcPts val="2500"/>
              </a:lnSpc>
              <a:buNone/>
            </a:pPr>
            <a:r>
              <a:rPr lang="en-US" dirty="0">
                <a:solidFill>
                  <a:srgbClr val="4B4A4A"/>
                </a:solidFill>
                <a:latin typeface="Century" panose="02040604050505020304" pitchFamily="18" charset="0"/>
                <a:ea typeface="Geist" pitchFamily="34" charset="-122"/>
                <a:cs typeface="Geist" pitchFamily="34" charset="-120"/>
              </a:rPr>
              <a:t>Булери не здатні вжитися в почуття іншої людини, зрозуміти її мотиви та потреби. Вони не визнають рівноправність і різноманітність людей, а критикують і дискримінують тих, хто відрізняється від них за зовнішністю, поведінкою, інтересами, національністю, релігією тощо.</a:t>
            </a:r>
            <a:endParaRPr lang="en-US" dirty="0">
              <a:latin typeface="Century" panose="02040604050505020304" pitchFamily="18" charset="0"/>
            </a:endParaRPr>
          </a:p>
        </p:txBody>
      </p:sp>
      <p:sp>
        <p:nvSpPr>
          <p:cNvPr id="13" name="Shape 11"/>
          <p:cNvSpPr/>
          <p:nvPr/>
        </p:nvSpPr>
        <p:spPr>
          <a:xfrm>
            <a:off x="7416165" y="5150978"/>
            <a:ext cx="6428423" cy="2762868"/>
          </a:xfrm>
          <a:prstGeom prst="roundRect">
            <a:avLst>
              <a:gd name="adj" fmla="val 7266"/>
            </a:avLst>
          </a:prstGeom>
          <a:solidFill>
            <a:srgbClr val="E5F9F2">
              <a:alpha val="95000"/>
            </a:srgbClr>
          </a:solidFill>
          <a:ln w="22860">
            <a:solidFill>
              <a:srgbClr val="B7D5CA"/>
            </a:solidFill>
            <a:prstDash val="solid"/>
          </a:ln>
        </p:spPr>
      </p:sp>
      <p:sp>
        <p:nvSpPr>
          <p:cNvPr id="14" name="Text 12"/>
          <p:cNvSpPr/>
          <p:nvPr/>
        </p:nvSpPr>
        <p:spPr>
          <a:xfrm>
            <a:off x="7641074" y="5375887"/>
            <a:ext cx="2526030" cy="315754"/>
          </a:xfrm>
          <a:prstGeom prst="rect">
            <a:avLst/>
          </a:prstGeom>
          <a:noFill/>
          <a:ln/>
        </p:spPr>
        <p:txBody>
          <a:bodyPr wrap="none" lIns="0" tIns="0" rIns="0" bIns="0" rtlCol="0" anchor="t"/>
          <a:lstStyle/>
          <a:p>
            <a:pPr marL="0" indent="0" algn="l">
              <a:lnSpc>
                <a:spcPts val="2450"/>
              </a:lnSpc>
              <a:buNone/>
            </a:pPr>
            <a:r>
              <a:rPr lang="en-US" sz="2400" b="1" dirty="0">
                <a:solidFill>
                  <a:srgbClr val="4B4A4A"/>
                </a:solidFill>
                <a:latin typeface="Century" panose="02040604050505020304" pitchFamily="18" charset="0"/>
                <a:ea typeface="Noto Serif SC Bold" pitchFamily="34" charset="-122"/>
                <a:cs typeface="Noto Serif SC Bold" pitchFamily="34" charset="-120"/>
              </a:rPr>
              <a:t>Порушення у сім'ї</a:t>
            </a:r>
            <a:endParaRPr lang="en-US" sz="2400" dirty="0">
              <a:latin typeface="Century" panose="02040604050505020304" pitchFamily="18" charset="0"/>
            </a:endParaRPr>
          </a:p>
        </p:txBody>
      </p:sp>
      <p:sp>
        <p:nvSpPr>
          <p:cNvPr id="15" name="Text 13"/>
          <p:cNvSpPr/>
          <p:nvPr/>
        </p:nvSpPr>
        <p:spPr>
          <a:xfrm>
            <a:off x="7641074" y="5812847"/>
            <a:ext cx="5978604" cy="1616273"/>
          </a:xfrm>
          <a:prstGeom prst="rect">
            <a:avLst/>
          </a:prstGeom>
          <a:noFill/>
          <a:ln/>
        </p:spPr>
        <p:txBody>
          <a:bodyPr wrap="square" lIns="0" tIns="0" rIns="0" bIns="0" rtlCol="0" anchor="t"/>
          <a:lstStyle/>
          <a:p>
            <a:pPr marL="0" indent="0" algn="l">
              <a:lnSpc>
                <a:spcPts val="2500"/>
              </a:lnSpc>
              <a:buNone/>
            </a:pPr>
            <a:r>
              <a:rPr lang="en-US" dirty="0">
                <a:solidFill>
                  <a:srgbClr val="4B4A4A"/>
                </a:solidFill>
                <a:latin typeface="Century" panose="02040604050505020304" pitchFamily="18" charset="0"/>
                <a:ea typeface="Geist" pitchFamily="34" charset="-122"/>
                <a:cs typeface="Geist" pitchFamily="34" charset="-120"/>
              </a:rPr>
              <a:t>Булери часто ростуть у дисфункційних сім'ях, де є насильство, конфлікти, холодність чи надпильність. Вони не отримують достатньо любові, підтримки та уваги від батьків, а також не навчаються адекватним способам спілкування та вирішення проблем.</a:t>
            </a:r>
            <a:endParaRPr lang="en-US"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8669" y="611862"/>
            <a:ext cx="4836795" cy="361474"/>
          </a:xfrm>
          <a:prstGeom prst="rect">
            <a:avLst/>
          </a:prstGeom>
          <a:noFill/>
          <a:ln/>
        </p:spPr>
        <p:txBody>
          <a:bodyPr wrap="none" lIns="0" tIns="0" rIns="0" bIns="0" rtlCol="0" anchor="t"/>
          <a:lstStyle/>
          <a:p>
            <a:pPr marL="0" indent="0" algn="l">
              <a:lnSpc>
                <a:spcPts val="2800"/>
              </a:lnSpc>
              <a:buNone/>
            </a:pPr>
            <a:r>
              <a:rPr lang="en-US" sz="2800" b="1" dirty="0">
                <a:solidFill>
                  <a:srgbClr val="006747"/>
                </a:solidFill>
                <a:latin typeface="Century" panose="02040604050505020304" pitchFamily="18" charset="0"/>
                <a:ea typeface="Noto Serif SC Bold" pitchFamily="34" charset="-122"/>
                <a:cs typeface="Noto Serif SC Bold" pitchFamily="34" charset="-120"/>
              </a:rPr>
              <a:t>Характеристики жертв булінгу</a:t>
            </a:r>
            <a:endParaRPr lang="en-US" sz="2800" dirty="0">
              <a:latin typeface="Century" panose="02040604050505020304" pitchFamily="18" charset="0"/>
            </a:endParaRPr>
          </a:p>
        </p:txBody>
      </p:sp>
      <p:sp>
        <p:nvSpPr>
          <p:cNvPr id="3" name="Text 1"/>
          <p:cNvSpPr/>
          <p:nvPr/>
        </p:nvSpPr>
        <p:spPr>
          <a:xfrm>
            <a:off x="778669" y="1209315"/>
            <a:ext cx="13073063" cy="289084"/>
          </a:xfrm>
          <a:prstGeom prst="rect">
            <a:avLst/>
          </a:prstGeom>
          <a:noFill/>
          <a:ln/>
        </p:spPr>
        <p:txBody>
          <a:bodyPr wrap="non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«Жертвам» булінгу можуть бути притаманні такі особливості:</a:t>
            </a:r>
            <a:endParaRPr lang="en-US" dirty="0">
              <a:latin typeface="Century" panose="02040604050505020304" pitchFamily="18" charset="0"/>
            </a:endParaRPr>
          </a:p>
        </p:txBody>
      </p:sp>
      <p:sp>
        <p:nvSpPr>
          <p:cNvPr id="4" name="Shape 2"/>
          <p:cNvSpPr/>
          <p:nvPr/>
        </p:nvSpPr>
        <p:spPr>
          <a:xfrm>
            <a:off x="778668" y="1750103"/>
            <a:ext cx="72271" cy="72271"/>
          </a:xfrm>
          <a:prstGeom prst="roundRect">
            <a:avLst>
              <a:gd name="adj" fmla="val 632619"/>
            </a:avLst>
          </a:prstGeom>
          <a:solidFill>
            <a:srgbClr val="006747"/>
          </a:solidFill>
          <a:ln/>
        </p:spPr>
      </p:sp>
      <p:sp>
        <p:nvSpPr>
          <p:cNvPr id="5" name="Text 3"/>
          <p:cNvSpPr/>
          <p:nvPr/>
        </p:nvSpPr>
        <p:spPr>
          <a:xfrm>
            <a:off x="995481" y="1650745"/>
            <a:ext cx="3485078" cy="271105"/>
          </a:xfrm>
          <a:prstGeom prst="rect">
            <a:avLst/>
          </a:prstGeom>
          <a:noFill/>
          <a:ln/>
        </p:spPr>
        <p:txBody>
          <a:bodyPr wrap="none" lIns="0" tIns="0" rIns="0" bIns="0" rtlCol="0" anchor="t"/>
          <a:lstStyle/>
          <a:p>
            <a:pPr marL="0" indent="0" algn="l">
              <a:lnSpc>
                <a:spcPts val="2100"/>
              </a:lnSpc>
              <a:buNone/>
            </a:pPr>
            <a:r>
              <a:rPr lang="en-US" sz="2000" b="1" dirty="0">
                <a:solidFill>
                  <a:srgbClr val="4B4A4A"/>
                </a:solidFill>
                <a:latin typeface="Century" panose="02040604050505020304" pitchFamily="18" charset="0"/>
                <a:ea typeface="Noto Serif SC Bold" pitchFamily="34" charset="-122"/>
                <a:cs typeface="Noto Serif SC Bold" pitchFamily="34" charset="-120"/>
              </a:rPr>
              <a:t>Відмінність від основної маси</a:t>
            </a:r>
            <a:endParaRPr lang="en-US" sz="2000" dirty="0">
              <a:latin typeface="Century" panose="02040604050505020304" pitchFamily="18" charset="0"/>
            </a:endParaRPr>
          </a:p>
        </p:txBody>
      </p:sp>
      <p:sp>
        <p:nvSpPr>
          <p:cNvPr id="6" name="Text 4"/>
          <p:cNvSpPr/>
          <p:nvPr/>
        </p:nvSpPr>
        <p:spPr>
          <a:xfrm>
            <a:off x="995481" y="2008528"/>
            <a:ext cx="12856250" cy="289084"/>
          </a:xfrm>
          <a:prstGeom prst="rect">
            <a:avLst/>
          </a:prstGeom>
          <a:noFill/>
          <a:ln/>
        </p:spPr>
        <p:txBody>
          <a:bodyPr wrap="non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часто стають об'єктом цькування через свій вигляд, одяг, голос, захоплення, національність, </a:t>
            </a:r>
            <a:r>
              <a:rPr lang="en-US" dirty="0" err="1">
                <a:solidFill>
                  <a:srgbClr val="4B4A4A"/>
                </a:solidFill>
                <a:latin typeface="Century" panose="02040604050505020304" pitchFamily="18" charset="0"/>
                <a:ea typeface="Geist" pitchFamily="34" charset="-122"/>
                <a:cs typeface="Geist" pitchFamily="34" charset="-120"/>
              </a:rPr>
              <a:t>релігію</a:t>
            </a:r>
            <a:endParaRPr lang="ru-RU" dirty="0">
              <a:solidFill>
                <a:srgbClr val="4B4A4A"/>
              </a:solidFill>
              <a:latin typeface="Century" panose="02040604050505020304" pitchFamily="18" charset="0"/>
              <a:ea typeface="Geist" pitchFamily="34" charset="-122"/>
              <a:cs typeface="Geist" pitchFamily="34" charset="-120"/>
            </a:endParaRPr>
          </a:p>
          <a:p>
            <a:pPr marL="0" indent="0" algn="l">
              <a:lnSpc>
                <a:spcPts val="2250"/>
              </a:lnSpc>
              <a:buNone/>
            </a:pPr>
            <a:r>
              <a:rPr lang="en-US" dirty="0" err="1">
                <a:solidFill>
                  <a:srgbClr val="4B4A4A"/>
                </a:solidFill>
                <a:latin typeface="Century" panose="02040604050505020304" pitchFamily="18" charset="0"/>
                <a:ea typeface="Geist" pitchFamily="34" charset="-122"/>
                <a:cs typeface="Geist" pitchFamily="34" charset="-120"/>
              </a:rPr>
              <a:t>тощо</a:t>
            </a:r>
            <a:r>
              <a:rPr lang="en-US" dirty="0">
                <a:solidFill>
                  <a:srgbClr val="4B4A4A"/>
                </a:solidFill>
                <a:latin typeface="Century" panose="02040604050505020304" pitchFamily="18" charset="0"/>
                <a:ea typeface="Geist" pitchFamily="34" charset="-122"/>
                <a:cs typeface="Geist" pitchFamily="34" charset="-120"/>
              </a:rPr>
              <a:t>.</a:t>
            </a:r>
            <a:endParaRPr lang="en-US" dirty="0">
              <a:latin typeface="Century" panose="02040604050505020304" pitchFamily="18" charset="0"/>
            </a:endParaRPr>
          </a:p>
        </p:txBody>
      </p:sp>
      <p:sp>
        <p:nvSpPr>
          <p:cNvPr id="7" name="Shape 5"/>
          <p:cNvSpPr/>
          <p:nvPr/>
        </p:nvSpPr>
        <p:spPr>
          <a:xfrm>
            <a:off x="778669" y="2749689"/>
            <a:ext cx="72271" cy="72271"/>
          </a:xfrm>
          <a:prstGeom prst="roundRect">
            <a:avLst>
              <a:gd name="adj" fmla="val 632619"/>
            </a:avLst>
          </a:prstGeom>
          <a:solidFill>
            <a:srgbClr val="006747"/>
          </a:solidFill>
          <a:ln/>
        </p:spPr>
      </p:sp>
      <p:sp>
        <p:nvSpPr>
          <p:cNvPr id="8" name="Text 6"/>
          <p:cNvSpPr/>
          <p:nvPr/>
        </p:nvSpPr>
        <p:spPr>
          <a:xfrm>
            <a:off x="995482" y="2650331"/>
            <a:ext cx="2169319" cy="271105"/>
          </a:xfrm>
          <a:prstGeom prst="rect">
            <a:avLst/>
          </a:prstGeom>
          <a:noFill/>
          <a:ln/>
        </p:spPr>
        <p:txBody>
          <a:bodyPr wrap="none" lIns="0" tIns="0" rIns="0" bIns="0" rtlCol="0" anchor="t"/>
          <a:lstStyle/>
          <a:p>
            <a:pPr marL="0" indent="0" algn="l">
              <a:lnSpc>
                <a:spcPts val="2100"/>
              </a:lnSpc>
              <a:buNone/>
            </a:pPr>
            <a:r>
              <a:rPr lang="en-US" sz="2000" b="1" dirty="0">
                <a:solidFill>
                  <a:srgbClr val="4B4A4A"/>
                </a:solidFill>
                <a:latin typeface="Century" panose="02040604050505020304" pitchFamily="18" charset="0"/>
                <a:ea typeface="Noto Serif SC Bold" pitchFamily="34" charset="-122"/>
                <a:cs typeface="Noto Serif SC Bold" pitchFamily="34" charset="-120"/>
              </a:rPr>
              <a:t>Неприємні звички</a:t>
            </a:r>
            <a:endParaRPr lang="en-US" sz="2000" dirty="0">
              <a:latin typeface="Century" panose="02040604050505020304" pitchFamily="18" charset="0"/>
            </a:endParaRPr>
          </a:p>
        </p:txBody>
      </p:sp>
      <p:sp>
        <p:nvSpPr>
          <p:cNvPr id="9" name="Text 7"/>
          <p:cNvSpPr/>
          <p:nvPr/>
        </p:nvSpPr>
        <p:spPr>
          <a:xfrm>
            <a:off x="995482" y="3008114"/>
            <a:ext cx="12856250" cy="578168"/>
          </a:xfrm>
          <a:prstGeom prst="rect">
            <a:avLst/>
          </a:prstGeom>
          <a:noFill/>
          <a:ln/>
        </p:spPr>
        <p:txBody>
          <a:bodyPr wrap="squar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можуть бути неохайними, плаксивими, нав'язливими, боягузливими, запобігливими, жадібними тощо, що викликає відторгнення та зневагу у однолітків.</a:t>
            </a:r>
            <a:endParaRPr lang="en-US" dirty="0">
              <a:latin typeface="Century" panose="02040604050505020304" pitchFamily="18" charset="0"/>
            </a:endParaRPr>
          </a:p>
        </p:txBody>
      </p:sp>
      <p:sp>
        <p:nvSpPr>
          <p:cNvPr id="10" name="Shape 8"/>
          <p:cNvSpPr/>
          <p:nvPr/>
        </p:nvSpPr>
        <p:spPr>
          <a:xfrm>
            <a:off x="778669" y="3863102"/>
            <a:ext cx="72271" cy="72271"/>
          </a:xfrm>
          <a:prstGeom prst="roundRect">
            <a:avLst>
              <a:gd name="adj" fmla="val 632619"/>
            </a:avLst>
          </a:prstGeom>
          <a:solidFill>
            <a:srgbClr val="006747"/>
          </a:solidFill>
          <a:ln/>
        </p:spPr>
      </p:sp>
      <p:sp>
        <p:nvSpPr>
          <p:cNvPr id="11" name="Text 9"/>
          <p:cNvSpPr/>
          <p:nvPr/>
        </p:nvSpPr>
        <p:spPr>
          <a:xfrm>
            <a:off x="995482" y="3765042"/>
            <a:ext cx="2282309" cy="271105"/>
          </a:xfrm>
          <a:prstGeom prst="rect">
            <a:avLst/>
          </a:prstGeom>
          <a:noFill/>
          <a:ln/>
        </p:spPr>
        <p:txBody>
          <a:bodyPr wrap="none" lIns="0" tIns="0" rIns="0" bIns="0" rtlCol="0" anchor="t"/>
          <a:lstStyle/>
          <a:p>
            <a:pPr marL="0" indent="0" algn="l">
              <a:lnSpc>
                <a:spcPts val="2100"/>
              </a:lnSpc>
              <a:buNone/>
            </a:pPr>
            <a:r>
              <a:rPr lang="en-US" sz="2000" b="1" dirty="0">
                <a:solidFill>
                  <a:srgbClr val="4B4A4A"/>
                </a:solidFill>
                <a:latin typeface="Century" panose="02040604050505020304" pitchFamily="18" charset="0"/>
                <a:ea typeface="Noto Serif SC Bold" pitchFamily="34" charset="-122"/>
                <a:cs typeface="Noto Serif SC Bold" pitchFamily="34" charset="-120"/>
              </a:rPr>
              <a:t>Слабка соціалізація</a:t>
            </a:r>
            <a:endParaRPr lang="en-US" sz="2000" dirty="0">
              <a:latin typeface="Century" panose="02040604050505020304" pitchFamily="18" charset="0"/>
            </a:endParaRPr>
          </a:p>
        </p:txBody>
      </p:sp>
      <p:sp>
        <p:nvSpPr>
          <p:cNvPr id="12" name="Text 10"/>
          <p:cNvSpPr/>
          <p:nvPr/>
        </p:nvSpPr>
        <p:spPr>
          <a:xfrm>
            <a:off x="995482" y="4059040"/>
            <a:ext cx="12856250" cy="289084"/>
          </a:xfrm>
          <a:prstGeom prst="rect">
            <a:avLst/>
          </a:prstGeom>
          <a:noFill/>
          <a:ln/>
        </p:spPr>
        <p:txBody>
          <a:bodyPr wrap="non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можуть краще спілкуватися з дорослими, ніж з однолітками, не мати друзів або бути </a:t>
            </a:r>
            <a:r>
              <a:rPr lang="en-US" dirty="0" err="1">
                <a:solidFill>
                  <a:srgbClr val="4B4A4A"/>
                </a:solidFill>
                <a:latin typeface="Century" panose="02040604050505020304" pitchFamily="18" charset="0"/>
                <a:ea typeface="Geist" pitchFamily="34" charset="-122"/>
                <a:cs typeface="Geist" pitchFamily="34" charset="-120"/>
              </a:rPr>
              <a:t>ізольованими</a:t>
            </a:r>
            <a:r>
              <a:rPr lang="en-US" dirty="0">
                <a:solidFill>
                  <a:srgbClr val="4B4A4A"/>
                </a:solidFill>
                <a:latin typeface="Century" panose="02040604050505020304" pitchFamily="18" charset="0"/>
                <a:ea typeface="Geist" pitchFamily="34" charset="-122"/>
                <a:cs typeface="Geist" pitchFamily="34" charset="-120"/>
              </a:rPr>
              <a:t> </a:t>
            </a:r>
            <a:r>
              <a:rPr lang="en-US" dirty="0" err="1">
                <a:solidFill>
                  <a:srgbClr val="4B4A4A"/>
                </a:solidFill>
                <a:latin typeface="Century" panose="02040604050505020304" pitchFamily="18" charset="0"/>
                <a:ea typeface="Geist" pitchFamily="34" charset="-122"/>
                <a:cs typeface="Geist" pitchFamily="34" charset="-120"/>
              </a:rPr>
              <a:t>від</a:t>
            </a:r>
            <a:endParaRPr lang="ru-RU" dirty="0">
              <a:solidFill>
                <a:srgbClr val="4B4A4A"/>
              </a:solidFill>
              <a:latin typeface="Century" panose="02040604050505020304" pitchFamily="18" charset="0"/>
              <a:ea typeface="Geist" pitchFamily="34" charset="-122"/>
              <a:cs typeface="Geist" pitchFamily="34" charset="-120"/>
            </a:endParaRPr>
          </a:p>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 колективу.</a:t>
            </a:r>
            <a:endParaRPr lang="en-US" dirty="0">
              <a:latin typeface="Century" panose="02040604050505020304" pitchFamily="18" charset="0"/>
            </a:endParaRPr>
          </a:p>
        </p:txBody>
      </p:sp>
      <p:sp>
        <p:nvSpPr>
          <p:cNvPr id="13" name="Shape 11"/>
          <p:cNvSpPr/>
          <p:nvPr/>
        </p:nvSpPr>
        <p:spPr>
          <a:xfrm>
            <a:off x="779004" y="4837145"/>
            <a:ext cx="72271" cy="72271"/>
          </a:xfrm>
          <a:prstGeom prst="roundRect">
            <a:avLst>
              <a:gd name="adj" fmla="val 632619"/>
            </a:avLst>
          </a:prstGeom>
          <a:solidFill>
            <a:srgbClr val="006747"/>
          </a:solidFill>
          <a:ln/>
        </p:spPr>
      </p:sp>
      <p:sp>
        <p:nvSpPr>
          <p:cNvPr id="14" name="Text 12"/>
          <p:cNvSpPr/>
          <p:nvPr/>
        </p:nvSpPr>
        <p:spPr>
          <a:xfrm>
            <a:off x="995481" y="4737729"/>
            <a:ext cx="2169319" cy="271105"/>
          </a:xfrm>
          <a:prstGeom prst="rect">
            <a:avLst/>
          </a:prstGeom>
          <a:noFill/>
          <a:ln/>
        </p:spPr>
        <p:txBody>
          <a:bodyPr wrap="none" lIns="0" tIns="0" rIns="0" bIns="0" rtlCol="0" anchor="t"/>
          <a:lstStyle/>
          <a:p>
            <a:pPr marL="0" indent="0" algn="l">
              <a:lnSpc>
                <a:spcPts val="2100"/>
              </a:lnSpc>
              <a:buNone/>
            </a:pPr>
            <a:r>
              <a:rPr lang="en-US" sz="2000" b="1" dirty="0">
                <a:solidFill>
                  <a:srgbClr val="4B4A4A"/>
                </a:solidFill>
                <a:latin typeface="Century" panose="02040604050505020304" pitchFamily="18" charset="0"/>
                <a:ea typeface="Noto Serif SC Bold" pitchFamily="34" charset="-122"/>
                <a:cs typeface="Noto Serif SC Bold" pitchFamily="34" charset="-120"/>
              </a:rPr>
              <a:t>Фізична слабкість</a:t>
            </a:r>
            <a:endParaRPr lang="en-US" sz="2000" dirty="0">
              <a:latin typeface="Century" panose="02040604050505020304" pitchFamily="18" charset="0"/>
            </a:endParaRPr>
          </a:p>
        </p:txBody>
      </p:sp>
      <p:sp>
        <p:nvSpPr>
          <p:cNvPr id="15" name="Text 13"/>
          <p:cNvSpPr/>
          <p:nvPr/>
        </p:nvSpPr>
        <p:spPr>
          <a:xfrm>
            <a:off x="995482" y="5095512"/>
            <a:ext cx="12856250" cy="289084"/>
          </a:xfrm>
          <a:prstGeom prst="rect">
            <a:avLst/>
          </a:prstGeom>
          <a:noFill/>
          <a:ln/>
        </p:spPr>
        <p:txBody>
          <a:bodyPr wrap="non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можуть бути фізично непривабливими, худими, низькорослими, мати проблеми зі </a:t>
            </a:r>
            <a:r>
              <a:rPr lang="en-US" dirty="0" err="1">
                <a:solidFill>
                  <a:srgbClr val="4B4A4A"/>
                </a:solidFill>
                <a:latin typeface="Century" panose="02040604050505020304" pitchFamily="18" charset="0"/>
                <a:ea typeface="Geist" pitchFamily="34" charset="-122"/>
                <a:cs typeface="Geist" pitchFamily="34" charset="-120"/>
              </a:rPr>
              <a:t>здоров'ям</a:t>
            </a:r>
            <a:r>
              <a:rPr lang="en-US" dirty="0">
                <a:solidFill>
                  <a:srgbClr val="4B4A4A"/>
                </a:solidFill>
                <a:latin typeface="Century" panose="02040604050505020304" pitchFamily="18" charset="0"/>
                <a:ea typeface="Geist" pitchFamily="34" charset="-122"/>
                <a:cs typeface="Geist" pitchFamily="34" charset="-120"/>
              </a:rPr>
              <a:t> </a:t>
            </a:r>
            <a:r>
              <a:rPr lang="en-US" dirty="0" err="1">
                <a:solidFill>
                  <a:srgbClr val="4B4A4A"/>
                </a:solidFill>
                <a:latin typeface="Century" panose="02040604050505020304" pitchFamily="18" charset="0"/>
                <a:ea typeface="Geist" pitchFamily="34" charset="-122"/>
                <a:cs typeface="Geist" pitchFamily="34" charset="-120"/>
              </a:rPr>
              <a:t>чи</a:t>
            </a:r>
            <a:endParaRPr lang="ru-RU" dirty="0">
              <a:solidFill>
                <a:srgbClr val="4B4A4A"/>
              </a:solidFill>
              <a:latin typeface="Century" panose="02040604050505020304" pitchFamily="18" charset="0"/>
              <a:ea typeface="Geist" pitchFamily="34" charset="-122"/>
              <a:cs typeface="Geist" pitchFamily="34" charset="-120"/>
            </a:endParaRPr>
          </a:p>
          <a:p>
            <a:pPr marL="0" indent="0" algn="l">
              <a:lnSpc>
                <a:spcPts val="2250"/>
              </a:lnSpc>
              <a:buNone/>
            </a:pPr>
            <a:r>
              <a:rPr lang="en-US" dirty="0" err="1">
                <a:solidFill>
                  <a:srgbClr val="4B4A4A"/>
                </a:solidFill>
                <a:latin typeface="Century" panose="02040604050505020304" pitchFamily="18" charset="0"/>
                <a:ea typeface="Geist" pitchFamily="34" charset="-122"/>
                <a:cs typeface="Geist" pitchFamily="34" charset="-120"/>
              </a:rPr>
              <a:t>інвалідність</a:t>
            </a:r>
            <a:r>
              <a:rPr lang="en-US" dirty="0">
                <a:solidFill>
                  <a:srgbClr val="4B4A4A"/>
                </a:solidFill>
                <a:latin typeface="Century" panose="02040604050505020304" pitchFamily="18" charset="0"/>
                <a:ea typeface="Geist" pitchFamily="34" charset="-122"/>
                <a:cs typeface="Geist" pitchFamily="34" charset="-120"/>
              </a:rPr>
              <a:t>.</a:t>
            </a:r>
            <a:endParaRPr lang="en-US" dirty="0">
              <a:latin typeface="Century" panose="02040604050505020304" pitchFamily="18" charset="0"/>
            </a:endParaRPr>
          </a:p>
        </p:txBody>
      </p:sp>
      <p:sp>
        <p:nvSpPr>
          <p:cNvPr id="16" name="Shape 14"/>
          <p:cNvSpPr/>
          <p:nvPr/>
        </p:nvSpPr>
        <p:spPr>
          <a:xfrm>
            <a:off x="778669" y="5846981"/>
            <a:ext cx="72271" cy="72271"/>
          </a:xfrm>
          <a:prstGeom prst="roundRect">
            <a:avLst>
              <a:gd name="adj" fmla="val 632619"/>
            </a:avLst>
          </a:prstGeom>
          <a:solidFill>
            <a:srgbClr val="006747"/>
          </a:solidFill>
          <a:ln/>
        </p:spPr>
      </p:sp>
      <p:sp>
        <p:nvSpPr>
          <p:cNvPr id="17" name="Text 15"/>
          <p:cNvSpPr/>
          <p:nvPr/>
        </p:nvSpPr>
        <p:spPr>
          <a:xfrm>
            <a:off x="995482" y="5747623"/>
            <a:ext cx="2853690" cy="271105"/>
          </a:xfrm>
          <a:prstGeom prst="rect">
            <a:avLst/>
          </a:prstGeom>
          <a:noFill/>
          <a:ln/>
        </p:spPr>
        <p:txBody>
          <a:bodyPr wrap="none" lIns="0" tIns="0" rIns="0" bIns="0" rtlCol="0" anchor="t"/>
          <a:lstStyle/>
          <a:p>
            <a:pPr marL="0" indent="0" algn="l">
              <a:lnSpc>
                <a:spcPts val="2100"/>
              </a:lnSpc>
              <a:buNone/>
            </a:pPr>
            <a:r>
              <a:rPr lang="en-US" sz="2000" b="1" dirty="0">
                <a:solidFill>
                  <a:srgbClr val="4B4A4A"/>
                </a:solidFill>
                <a:latin typeface="Century" panose="02040604050505020304" pitchFamily="18" charset="0"/>
                <a:ea typeface="Noto Serif SC Bold" pitchFamily="34" charset="-122"/>
                <a:cs typeface="Noto Serif SC Bold" pitchFamily="34" charset="-120"/>
              </a:rPr>
              <a:t>Неуспішність у навчанні</a:t>
            </a:r>
            <a:endParaRPr lang="en-US" sz="2000" dirty="0">
              <a:latin typeface="Century" panose="02040604050505020304" pitchFamily="18" charset="0"/>
            </a:endParaRPr>
          </a:p>
        </p:txBody>
      </p:sp>
      <p:sp>
        <p:nvSpPr>
          <p:cNvPr id="18" name="Text 16"/>
          <p:cNvSpPr/>
          <p:nvPr/>
        </p:nvSpPr>
        <p:spPr>
          <a:xfrm>
            <a:off x="995482" y="6105406"/>
            <a:ext cx="12856250" cy="409932"/>
          </a:xfrm>
          <a:prstGeom prst="rect">
            <a:avLst/>
          </a:prstGeom>
          <a:noFill/>
          <a:ln/>
        </p:spPr>
        <p:txBody>
          <a:bodyPr wrap="non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можуть мати погані оцінки, пропускати заняття, не справлятися з домашніми завданнями </a:t>
            </a:r>
            <a:r>
              <a:rPr lang="en-US" dirty="0" err="1">
                <a:solidFill>
                  <a:srgbClr val="4B4A4A"/>
                </a:solidFill>
                <a:latin typeface="Century" panose="02040604050505020304" pitchFamily="18" charset="0"/>
                <a:ea typeface="Geist" pitchFamily="34" charset="-122"/>
                <a:cs typeface="Geist" pitchFamily="34" charset="-120"/>
              </a:rPr>
              <a:t>або</a:t>
            </a:r>
            <a:r>
              <a:rPr lang="en-US" dirty="0">
                <a:solidFill>
                  <a:srgbClr val="4B4A4A"/>
                </a:solidFill>
                <a:latin typeface="Century" panose="02040604050505020304" pitchFamily="18" charset="0"/>
                <a:ea typeface="Geist" pitchFamily="34" charset="-122"/>
                <a:cs typeface="Geist" pitchFamily="34" charset="-120"/>
              </a:rPr>
              <a:t> </a:t>
            </a:r>
            <a:r>
              <a:rPr lang="en-US" dirty="0" err="1">
                <a:solidFill>
                  <a:srgbClr val="4B4A4A"/>
                </a:solidFill>
                <a:latin typeface="Century" panose="02040604050505020304" pitchFamily="18" charset="0"/>
                <a:ea typeface="Geist" pitchFamily="34" charset="-122"/>
                <a:cs typeface="Geist" pitchFamily="34" charset="-120"/>
              </a:rPr>
              <a:t>бути</a:t>
            </a:r>
            <a:endParaRPr lang="ru-RU" dirty="0">
              <a:solidFill>
                <a:srgbClr val="4B4A4A"/>
              </a:solidFill>
              <a:latin typeface="Century" panose="02040604050505020304" pitchFamily="18" charset="0"/>
              <a:ea typeface="Geist" pitchFamily="34" charset="-122"/>
              <a:cs typeface="Geist" pitchFamily="34" charset="-120"/>
            </a:endParaRPr>
          </a:p>
          <a:p>
            <a:pPr marL="0" indent="0" algn="l">
              <a:lnSpc>
                <a:spcPts val="2250"/>
              </a:lnSpc>
              <a:buNone/>
            </a:pPr>
            <a:r>
              <a:rPr lang="en-US" dirty="0" err="1">
                <a:solidFill>
                  <a:srgbClr val="4B4A4A"/>
                </a:solidFill>
                <a:latin typeface="Century" panose="02040604050505020304" pitchFamily="18" charset="0"/>
                <a:ea typeface="Geist" pitchFamily="34" charset="-122"/>
                <a:cs typeface="Geist" pitchFamily="34" charset="-120"/>
              </a:rPr>
              <a:t>нелюбимими</a:t>
            </a:r>
            <a:r>
              <a:rPr lang="en-US" dirty="0">
                <a:solidFill>
                  <a:srgbClr val="4B4A4A"/>
                </a:solidFill>
                <a:latin typeface="Century" panose="02040604050505020304" pitchFamily="18" charset="0"/>
                <a:ea typeface="Geist" pitchFamily="34" charset="-122"/>
                <a:cs typeface="Geist" pitchFamily="34" charset="-120"/>
              </a:rPr>
              <a:t> педагогами.</a:t>
            </a:r>
            <a:endParaRPr lang="en-US" dirty="0">
              <a:latin typeface="Century" panose="02040604050505020304" pitchFamily="18" charset="0"/>
            </a:endParaRPr>
          </a:p>
        </p:txBody>
      </p:sp>
      <p:sp>
        <p:nvSpPr>
          <p:cNvPr id="19" name="Shape 17"/>
          <p:cNvSpPr/>
          <p:nvPr/>
        </p:nvSpPr>
        <p:spPr>
          <a:xfrm>
            <a:off x="778669" y="6930925"/>
            <a:ext cx="72271" cy="72271"/>
          </a:xfrm>
          <a:prstGeom prst="roundRect">
            <a:avLst>
              <a:gd name="adj" fmla="val 632619"/>
            </a:avLst>
          </a:prstGeom>
          <a:solidFill>
            <a:srgbClr val="006747"/>
          </a:solidFill>
          <a:ln/>
        </p:spPr>
      </p:sp>
      <p:sp>
        <p:nvSpPr>
          <p:cNvPr id="20" name="Text 18"/>
          <p:cNvSpPr/>
          <p:nvPr/>
        </p:nvSpPr>
        <p:spPr>
          <a:xfrm>
            <a:off x="995482" y="6851135"/>
            <a:ext cx="3417451" cy="271105"/>
          </a:xfrm>
          <a:prstGeom prst="rect">
            <a:avLst/>
          </a:prstGeom>
          <a:noFill/>
          <a:ln/>
        </p:spPr>
        <p:txBody>
          <a:bodyPr wrap="none" lIns="0" tIns="0" rIns="0" bIns="0" rtlCol="0" anchor="t"/>
          <a:lstStyle/>
          <a:p>
            <a:pPr marL="0" indent="0" algn="l">
              <a:lnSpc>
                <a:spcPts val="2100"/>
              </a:lnSpc>
              <a:buNone/>
            </a:pPr>
            <a:r>
              <a:rPr lang="en-US" sz="2000" b="1" dirty="0">
                <a:solidFill>
                  <a:srgbClr val="4B4A4A"/>
                </a:solidFill>
                <a:latin typeface="Century" panose="02040604050505020304" pitchFamily="18" charset="0"/>
                <a:ea typeface="Noto Serif SC Bold" pitchFamily="34" charset="-122"/>
                <a:cs typeface="Noto Serif SC Bold" pitchFamily="34" charset="-120"/>
              </a:rPr>
              <a:t>Нездатність постояти за себе</a:t>
            </a:r>
            <a:endParaRPr lang="en-US" sz="2000" dirty="0">
              <a:latin typeface="Century" panose="02040604050505020304" pitchFamily="18" charset="0"/>
            </a:endParaRPr>
          </a:p>
        </p:txBody>
      </p:sp>
      <p:sp>
        <p:nvSpPr>
          <p:cNvPr id="21" name="Text 19"/>
          <p:cNvSpPr/>
          <p:nvPr/>
        </p:nvSpPr>
        <p:spPr>
          <a:xfrm>
            <a:off x="995482" y="7254127"/>
            <a:ext cx="12856250" cy="578168"/>
          </a:xfrm>
          <a:prstGeom prst="rect">
            <a:avLst/>
          </a:prstGeom>
          <a:noFill/>
          <a:ln/>
        </p:spPr>
        <p:txBody>
          <a:bodyPr wrap="square" lIns="0" tIns="0" rIns="0" bIns="0" rtlCol="0" anchor="t"/>
          <a:lstStyle/>
          <a:p>
            <a:pPr marL="0" indent="0" algn="l">
              <a:lnSpc>
                <a:spcPts val="225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можуть бути чутливими, емоційними, вразливими, не впевненими в собі, не вміючи відстояти свою точку зору або захистити свої права.</a:t>
            </a:r>
            <a:endParaRPr lang="en-US"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30317"/>
            <a:ext cx="5008126" cy="453628"/>
          </a:xfrm>
          <a:prstGeom prst="rect">
            <a:avLst/>
          </a:prstGeom>
          <a:noFill/>
          <a:ln/>
        </p:spPr>
        <p:txBody>
          <a:bodyPr wrap="none" lIns="0" tIns="0" rIns="0" bIns="0" rtlCol="0" anchor="t"/>
          <a:lstStyle/>
          <a:p>
            <a:pPr marL="0" indent="0" algn="l">
              <a:lnSpc>
                <a:spcPts val="3550"/>
              </a:lnSpc>
              <a:buNone/>
            </a:pPr>
            <a:r>
              <a:rPr lang="en-US" sz="3200" b="1" dirty="0">
                <a:solidFill>
                  <a:srgbClr val="006747"/>
                </a:solidFill>
                <a:latin typeface="Century" panose="02040604050505020304" pitchFamily="18" charset="0"/>
                <a:ea typeface="Noto Serif SC Bold" pitchFamily="34" charset="-122"/>
                <a:cs typeface="Noto Serif SC Bold" pitchFamily="34" charset="-120"/>
              </a:rPr>
              <a:t>Ролі спостерігачів булінгу</a:t>
            </a:r>
            <a:endParaRPr lang="en-US" sz="3200" dirty="0">
              <a:latin typeface="Century" panose="02040604050505020304" pitchFamily="18" charset="0"/>
            </a:endParaRPr>
          </a:p>
        </p:txBody>
      </p:sp>
      <p:sp>
        <p:nvSpPr>
          <p:cNvPr id="3" name="Text 1"/>
          <p:cNvSpPr/>
          <p:nvPr/>
        </p:nvSpPr>
        <p:spPr>
          <a:xfrm>
            <a:off x="793790" y="1446848"/>
            <a:ext cx="13042821" cy="290274"/>
          </a:xfrm>
          <a:prstGeom prst="rect">
            <a:avLst/>
          </a:prstGeom>
          <a:noFill/>
          <a:ln/>
        </p:spPr>
        <p:txBody>
          <a:bodyPr wrap="none" lIns="0" tIns="0" rIns="0" bIns="0" rtlCol="0" anchor="t"/>
          <a:lstStyle/>
          <a:p>
            <a:pPr marL="0" indent="0" algn="l">
              <a:lnSpc>
                <a:spcPts val="2250"/>
              </a:lnSpc>
              <a:buNone/>
            </a:pPr>
            <a:r>
              <a:rPr lang="en-US" sz="1600" dirty="0">
                <a:solidFill>
                  <a:srgbClr val="4B4A4A"/>
                </a:solidFill>
                <a:latin typeface="Century" panose="02040604050505020304" pitchFamily="18" charset="0"/>
                <a:ea typeface="Geist" pitchFamily="34" charset="-122"/>
                <a:cs typeface="Geist" pitchFamily="34" charset="-120"/>
              </a:rPr>
              <a:t>Спостерігачі можуть бути різних типів:</a:t>
            </a:r>
            <a:endParaRPr lang="en-US" sz="1600" dirty="0">
              <a:latin typeface="Century" panose="02040604050505020304" pitchFamily="18" charset="0"/>
            </a:endParaRPr>
          </a:p>
        </p:txBody>
      </p:sp>
      <p:sp>
        <p:nvSpPr>
          <p:cNvPr id="4" name="Text 2"/>
          <p:cNvSpPr/>
          <p:nvPr/>
        </p:nvSpPr>
        <p:spPr>
          <a:xfrm>
            <a:off x="793790" y="2122646"/>
            <a:ext cx="2559844" cy="283488"/>
          </a:xfrm>
          <a:prstGeom prst="rect">
            <a:avLst/>
          </a:prstGeom>
          <a:noFill/>
          <a:ln/>
        </p:spPr>
        <p:txBody>
          <a:bodyPr wrap="none" lIns="0" tIns="0" rIns="0" bIns="0" rtlCol="0" anchor="t"/>
          <a:lstStyle/>
          <a:p>
            <a:pPr marL="0" indent="0" algn="l">
              <a:lnSpc>
                <a:spcPts val="2200"/>
              </a:lnSpc>
              <a:buNone/>
            </a:pPr>
            <a:r>
              <a:rPr lang="en-US" b="1" dirty="0">
                <a:solidFill>
                  <a:srgbClr val="006747"/>
                </a:solidFill>
                <a:latin typeface="Century" panose="02040604050505020304" pitchFamily="18" charset="0"/>
                <a:ea typeface="Noto Serif SC Bold" pitchFamily="34" charset="-122"/>
                <a:cs typeface="Noto Serif SC Bold" pitchFamily="34" charset="-120"/>
              </a:rPr>
              <a:t>Байдужі спостерігачі</a:t>
            </a:r>
            <a:endParaRPr lang="en-US" dirty="0">
              <a:latin typeface="Century" panose="02040604050505020304" pitchFamily="18" charset="0"/>
            </a:endParaRPr>
          </a:p>
        </p:txBody>
      </p:sp>
      <p:sp>
        <p:nvSpPr>
          <p:cNvPr id="5" name="Text 3"/>
          <p:cNvSpPr/>
          <p:nvPr/>
        </p:nvSpPr>
        <p:spPr>
          <a:xfrm>
            <a:off x="793790" y="2587585"/>
            <a:ext cx="4051935" cy="1741646"/>
          </a:xfrm>
          <a:prstGeom prst="rect">
            <a:avLst/>
          </a:prstGeom>
          <a:noFill/>
          <a:ln/>
        </p:spPr>
        <p:txBody>
          <a:bodyPr wrap="square" lIns="0" tIns="0" rIns="0" bIns="0" rtlCol="0" anchor="t"/>
          <a:lstStyle/>
          <a:p>
            <a:pPr marL="0" indent="0" algn="l">
              <a:lnSpc>
                <a:spcPts val="2250"/>
              </a:lnSpc>
              <a:buNone/>
            </a:pPr>
            <a:r>
              <a:rPr lang="en-US" sz="1600" dirty="0">
                <a:solidFill>
                  <a:srgbClr val="4B4A4A"/>
                </a:solidFill>
                <a:latin typeface="Century" panose="02040604050505020304" pitchFamily="18" charset="0"/>
                <a:ea typeface="Geist" pitchFamily="34" charset="-122"/>
                <a:cs typeface="Geist" pitchFamily="34" charset="-120"/>
              </a:rPr>
              <a:t>Це ті, хто не цікавиться ситуацією булінгу, не відчуває емоцій щодо жертви або агресора, не намагається допомогти або зупинити насильство. Вони вважають, що булінг - це не їх проблема, і намагаються триматися осторонь.</a:t>
            </a:r>
            <a:endParaRPr lang="en-US" sz="1600" dirty="0">
              <a:latin typeface="Century" panose="02040604050505020304" pitchFamily="18" charset="0"/>
            </a:endParaRPr>
          </a:p>
        </p:txBody>
      </p:sp>
      <p:sp>
        <p:nvSpPr>
          <p:cNvPr id="6" name="Text 4"/>
          <p:cNvSpPr/>
          <p:nvPr/>
        </p:nvSpPr>
        <p:spPr>
          <a:xfrm>
            <a:off x="5296019" y="2122646"/>
            <a:ext cx="3438168" cy="283488"/>
          </a:xfrm>
          <a:prstGeom prst="rect">
            <a:avLst/>
          </a:prstGeom>
          <a:noFill/>
          <a:ln/>
        </p:spPr>
        <p:txBody>
          <a:bodyPr wrap="none" lIns="0" tIns="0" rIns="0" bIns="0" rtlCol="0" anchor="t"/>
          <a:lstStyle/>
          <a:p>
            <a:pPr marL="0" indent="0" algn="l">
              <a:lnSpc>
                <a:spcPts val="2200"/>
              </a:lnSpc>
              <a:buNone/>
            </a:pPr>
            <a:r>
              <a:rPr lang="en-US" b="1" dirty="0">
                <a:solidFill>
                  <a:srgbClr val="006747"/>
                </a:solidFill>
                <a:latin typeface="Century" panose="02040604050505020304" pitchFamily="18" charset="0"/>
                <a:ea typeface="Noto Serif SC Bold" pitchFamily="34" charset="-122"/>
                <a:cs typeface="Noto Serif SC Bold" pitchFamily="34" charset="-120"/>
              </a:rPr>
              <a:t>Спостерігачі, що схвалюють</a:t>
            </a:r>
            <a:endParaRPr lang="en-US" dirty="0">
              <a:latin typeface="Century" panose="02040604050505020304" pitchFamily="18" charset="0"/>
            </a:endParaRPr>
          </a:p>
        </p:txBody>
      </p:sp>
      <p:sp>
        <p:nvSpPr>
          <p:cNvPr id="7" name="Text 5"/>
          <p:cNvSpPr/>
          <p:nvPr/>
        </p:nvSpPr>
        <p:spPr>
          <a:xfrm>
            <a:off x="5296019" y="2587585"/>
            <a:ext cx="4051935" cy="1741646"/>
          </a:xfrm>
          <a:prstGeom prst="rect">
            <a:avLst/>
          </a:prstGeom>
          <a:noFill/>
          <a:ln/>
        </p:spPr>
        <p:txBody>
          <a:bodyPr wrap="square" lIns="0" tIns="0" rIns="0" bIns="0" rtlCol="0" anchor="t"/>
          <a:lstStyle/>
          <a:p>
            <a:pPr marL="0" indent="0" algn="l">
              <a:lnSpc>
                <a:spcPts val="2250"/>
              </a:lnSpc>
              <a:buNone/>
            </a:pPr>
            <a:r>
              <a:rPr lang="en-US" sz="1600" dirty="0">
                <a:solidFill>
                  <a:srgbClr val="4B4A4A"/>
                </a:solidFill>
                <a:latin typeface="Century" panose="02040604050505020304" pitchFamily="18" charset="0"/>
                <a:ea typeface="Geist" pitchFamily="34" charset="-122"/>
                <a:cs typeface="Geist" pitchFamily="34" charset="-120"/>
              </a:rPr>
              <a:t>Це ті, хто підтримують агресора, сміються над жертвою, підбурюють до насильства або поширюють чутки. Вони можуть бути друзями чи шанувальниками агресора, чи просто боятися стати жертвою самі. Вони сприяють продовженню та посиленню буллінгу.</a:t>
            </a:r>
            <a:endParaRPr lang="en-US" sz="1600" dirty="0">
              <a:latin typeface="Century" panose="02040604050505020304" pitchFamily="18" charset="0"/>
            </a:endParaRPr>
          </a:p>
        </p:txBody>
      </p:sp>
      <p:sp>
        <p:nvSpPr>
          <p:cNvPr id="8" name="Text 6"/>
          <p:cNvSpPr/>
          <p:nvPr/>
        </p:nvSpPr>
        <p:spPr>
          <a:xfrm>
            <a:off x="9798248" y="2122646"/>
            <a:ext cx="3774162" cy="283488"/>
          </a:xfrm>
          <a:prstGeom prst="rect">
            <a:avLst/>
          </a:prstGeom>
          <a:noFill/>
          <a:ln/>
        </p:spPr>
        <p:txBody>
          <a:bodyPr wrap="none" lIns="0" tIns="0" rIns="0" bIns="0" rtlCol="0" anchor="t"/>
          <a:lstStyle/>
          <a:p>
            <a:pPr marL="0" indent="0" algn="l">
              <a:lnSpc>
                <a:spcPts val="2200"/>
              </a:lnSpc>
              <a:buNone/>
            </a:pPr>
            <a:r>
              <a:rPr lang="en-US" b="1" dirty="0">
                <a:solidFill>
                  <a:srgbClr val="006747"/>
                </a:solidFill>
                <a:latin typeface="Century" panose="02040604050505020304" pitchFamily="18" charset="0"/>
                <a:ea typeface="Noto Serif SC Bold" pitchFamily="34" charset="-122"/>
                <a:cs typeface="Noto Serif SC Bold" pitchFamily="34" charset="-120"/>
              </a:rPr>
              <a:t>Спостерігачі, які не схвалюють</a:t>
            </a:r>
            <a:endParaRPr lang="en-US" dirty="0">
              <a:latin typeface="Century" panose="02040604050505020304" pitchFamily="18" charset="0"/>
            </a:endParaRPr>
          </a:p>
        </p:txBody>
      </p:sp>
      <p:sp>
        <p:nvSpPr>
          <p:cNvPr id="9" name="Text 7"/>
          <p:cNvSpPr/>
          <p:nvPr/>
        </p:nvSpPr>
        <p:spPr>
          <a:xfrm>
            <a:off x="9798248" y="2587585"/>
            <a:ext cx="4051935" cy="2322195"/>
          </a:xfrm>
          <a:prstGeom prst="rect">
            <a:avLst/>
          </a:prstGeom>
          <a:noFill/>
          <a:ln/>
        </p:spPr>
        <p:txBody>
          <a:bodyPr wrap="square" lIns="0" tIns="0" rIns="0" bIns="0" rtlCol="0" anchor="t"/>
          <a:lstStyle/>
          <a:p>
            <a:pPr marL="0" indent="0" algn="l">
              <a:lnSpc>
                <a:spcPts val="2250"/>
              </a:lnSpc>
              <a:buNone/>
            </a:pPr>
            <a:r>
              <a:rPr lang="en-US" sz="1600" dirty="0">
                <a:solidFill>
                  <a:srgbClr val="4B4A4A"/>
                </a:solidFill>
                <a:latin typeface="Century" panose="02040604050505020304" pitchFamily="18" charset="0"/>
                <a:ea typeface="Geist" pitchFamily="34" charset="-122"/>
                <a:cs typeface="Geist" pitchFamily="34" charset="-120"/>
              </a:rPr>
              <a:t>Це ті, хто співчуває жертві, засуджують агресора, намагаються допомогти або захистити жертву, або повідомити про випадок булінгу дорослим. Вони можуть бути друзями або знайомими жертви, або просто відчувати відповідальність за те, що відбувається. Вони здатні протистояти булінгу і допомогти запобігти.</a:t>
            </a:r>
            <a:endParaRPr lang="en-US" sz="1600" dirty="0">
              <a:latin typeface="Century" panose="02040604050505020304" pitchFamily="18" charset="0"/>
            </a:endParaRPr>
          </a:p>
        </p:txBody>
      </p:sp>
      <p:sp>
        <p:nvSpPr>
          <p:cNvPr id="10" name="Text 8"/>
          <p:cNvSpPr/>
          <p:nvPr/>
        </p:nvSpPr>
        <p:spPr>
          <a:xfrm>
            <a:off x="793790" y="5345192"/>
            <a:ext cx="6674287" cy="340162"/>
          </a:xfrm>
          <a:prstGeom prst="rect">
            <a:avLst/>
          </a:prstGeom>
          <a:noFill/>
          <a:ln/>
        </p:spPr>
        <p:txBody>
          <a:bodyPr wrap="none" lIns="0" tIns="0" rIns="0" bIns="0" rtlCol="0" anchor="t"/>
          <a:lstStyle/>
          <a:p>
            <a:pPr marL="0" indent="0" algn="l">
              <a:lnSpc>
                <a:spcPts val="2650"/>
              </a:lnSpc>
              <a:buNone/>
            </a:pPr>
            <a:r>
              <a:rPr lang="en-US" sz="2400" b="1" dirty="0">
                <a:solidFill>
                  <a:srgbClr val="006747"/>
                </a:solidFill>
                <a:latin typeface="Century" panose="02040604050505020304" pitchFamily="18" charset="0"/>
                <a:ea typeface="Noto Serif SC Bold" pitchFamily="34" charset="-122"/>
                <a:cs typeface="Noto Serif SC Bold" pitchFamily="34" charset="-120"/>
              </a:rPr>
              <a:t>Булінг відрізняється від сварки чи конфлікту:</a:t>
            </a:r>
            <a:endParaRPr lang="en-US" sz="2400" dirty="0">
              <a:latin typeface="Century" panose="02040604050505020304" pitchFamily="18" charset="0"/>
            </a:endParaRPr>
          </a:p>
        </p:txBody>
      </p:sp>
      <p:sp>
        <p:nvSpPr>
          <p:cNvPr id="11" name="Text 9"/>
          <p:cNvSpPr/>
          <p:nvPr/>
        </p:nvSpPr>
        <p:spPr>
          <a:xfrm>
            <a:off x="793790" y="5957530"/>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Систематичність:</a:t>
            </a:r>
            <a:r>
              <a:rPr lang="en-US" sz="1600" dirty="0">
                <a:solidFill>
                  <a:srgbClr val="4B4A4A"/>
                </a:solidFill>
                <a:latin typeface="Century" panose="02040604050505020304" pitchFamily="18" charset="0"/>
                <a:ea typeface="Geist" pitchFamily="34" charset="-122"/>
                <a:cs typeface="Geist" pitchFamily="34" charset="-120"/>
              </a:rPr>
              <a:t> вчинення різних форм насильства двічі і більше разів стосовно однієї і тієї ж особи</a:t>
            </a:r>
            <a:endParaRPr lang="en-US" sz="1600" dirty="0">
              <a:latin typeface="Century" panose="02040604050505020304" pitchFamily="18" charset="0"/>
            </a:endParaRPr>
          </a:p>
        </p:txBody>
      </p:sp>
      <p:sp>
        <p:nvSpPr>
          <p:cNvPr id="12" name="Text 10"/>
          <p:cNvSpPr/>
          <p:nvPr/>
        </p:nvSpPr>
        <p:spPr>
          <a:xfrm>
            <a:off x="793790" y="6311265"/>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Злий намір:</a:t>
            </a:r>
            <a:r>
              <a:rPr lang="en-US" sz="1600" dirty="0">
                <a:solidFill>
                  <a:srgbClr val="4B4A4A"/>
                </a:solidFill>
                <a:latin typeface="Century" panose="02040604050505020304" pitchFamily="18" charset="0"/>
                <a:ea typeface="Geist" pitchFamily="34" charset="-122"/>
                <a:cs typeface="Geist" pitchFamily="34" charset="-120"/>
              </a:rPr>
              <a:t> метою дій кривдника(-ці) є умисне заподіяння психічної та/або фізичної шкоди, приниження, страху, тривоги</a:t>
            </a:r>
            <a:endParaRPr lang="en-US" sz="1600" dirty="0">
              <a:latin typeface="Century" panose="02040604050505020304" pitchFamily="18" charset="0"/>
            </a:endParaRPr>
          </a:p>
        </p:txBody>
      </p:sp>
      <p:sp>
        <p:nvSpPr>
          <p:cNvPr id="13" name="Text 11"/>
          <p:cNvSpPr/>
          <p:nvPr/>
        </p:nvSpPr>
        <p:spPr>
          <a:xfrm>
            <a:off x="793790" y="6665000"/>
            <a:ext cx="13042821" cy="580549"/>
          </a:xfrm>
          <a:prstGeom prst="rect">
            <a:avLst/>
          </a:prstGeom>
          <a:noFill/>
          <a:ln/>
        </p:spPr>
        <p:txBody>
          <a:bodyPr wrap="square" lIns="0" tIns="0" rIns="0" bIns="0" rtlCol="0" anchor="t"/>
          <a:lstStyle/>
          <a:p>
            <a:pPr marL="342900" indent="-342900" algn="l">
              <a:lnSpc>
                <a:spcPts val="22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Дисбаланс сил:</a:t>
            </a:r>
            <a:r>
              <a:rPr lang="en-US" sz="1600" dirty="0">
                <a:solidFill>
                  <a:srgbClr val="4B4A4A"/>
                </a:solidFill>
                <a:latin typeface="Century" panose="02040604050505020304" pitchFamily="18" charset="0"/>
                <a:ea typeface="Geist" pitchFamily="34" charset="-122"/>
                <a:cs typeface="Geist" pitchFamily="34" charset="-120"/>
              </a:rPr>
              <a:t> владний дисбаланс між кривдником(-цею) і потерпілим(-ою), різниця у фізичному розвитку, рівні адаптованості, соціальному статусі</a:t>
            </a:r>
            <a:endParaRPr lang="en-US" sz="1600" dirty="0">
              <a:latin typeface="Century" panose="02040604050505020304" pitchFamily="18" charset="0"/>
            </a:endParaRPr>
          </a:p>
        </p:txBody>
      </p:sp>
      <p:sp>
        <p:nvSpPr>
          <p:cNvPr id="14" name="Text 12"/>
          <p:cNvSpPr/>
          <p:nvPr/>
        </p:nvSpPr>
        <p:spPr>
          <a:xfrm>
            <a:off x="793790" y="7309009"/>
            <a:ext cx="13042821" cy="290274"/>
          </a:xfrm>
          <a:prstGeom prst="rect">
            <a:avLst/>
          </a:prstGeom>
          <a:noFill/>
          <a:ln/>
        </p:spPr>
        <p:txBody>
          <a:bodyPr wrap="none" lIns="0" tIns="0" rIns="0" bIns="0" rtlCol="0" anchor="t"/>
          <a:lstStyle/>
          <a:p>
            <a:pPr marL="342900" indent="-342900" algn="l">
              <a:lnSpc>
                <a:spcPts val="22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Відсутність розкаяння:</a:t>
            </a:r>
            <a:r>
              <a:rPr lang="en-US" sz="1600" dirty="0">
                <a:solidFill>
                  <a:srgbClr val="4B4A4A"/>
                </a:solidFill>
                <a:latin typeface="Century" panose="02040604050505020304" pitchFamily="18" charset="0"/>
                <a:ea typeface="Geist" pitchFamily="34" charset="-122"/>
                <a:cs typeface="Geist" pitchFamily="34" charset="-120"/>
              </a:rPr>
              <a:t> у кривдника(-ці)</a:t>
            </a:r>
            <a:endParaRPr lang="en-US" sz="1600"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9615" y="673476"/>
            <a:ext cx="2710339" cy="338733"/>
          </a:xfrm>
          <a:prstGeom prst="rect">
            <a:avLst/>
          </a:prstGeom>
          <a:noFill/>
          <a:ln/>
        </p:spPr>
        <p:txBody>
          <a:bodyPr wrap="none" lIns="0" tIns="0" rIns="0" bIns="0" rtlCol="0" anchor="t"/>
          <a:lstStyle/>
          <a:p>
            <a:pPr marL="0" indent="0" algn="l">
              <a:lnSpc>
                <a:spcPts val="2650"/>
              </a:lnSpc>
              <a:buNone/>
            </a:pPr>
            <a:r>
              <a:rPr lang="en-US" sz="2800" b="1" dirty="0">
                <a:solidFill>
                  <a:srgbClr val="006747"/>
                </a:solidFill>
                <a:latin typeface="Century" panose="02040604050505020304" pitchFamily="18" charset="0"/>
                <a:ea typeface="Noto Serif SC Bold" pitchFamily="34" charset="-122"/>
                <a:cs typeface="Noto Serif SC Bold" pitchFamily="34" charset="-120"/>
              </a:rPr>
              <a:t>Види булінгу</a:t>
            </a:r>
            <a:endParaRPr lang="en-US" sz="2800" dirty="0">
              <a:latin typeface="Century" panose="02040604050505020304" pitchFamily="18" charset="0"/>
            </a:endParaRPr>
          </a:p>
        </p:txBody>
      </p:sp>
      <p:sp>
        <p:nvSpPr>
          <p:cNvPr id="3" name="Text 1"/>
          <p:cNvSpPr/>
          <p:nvPr/>
        </p:nvSpPr>
        <p:spPr>
          <a:xfrm>
            <a:off x="729614" y="1293257"/>
            <a:ext cx="13171170" cy="270986"/>
          </a:xfrm>
          <a:prstGeom prst="rect">
            <a:avLst/>
          </a:prstGeom>
          <a:noFill/>
          <a:ln/>
        </p:spPr>
        <p:txBody>
          <a:bodyPr wrap="non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Булінг (цькування) проявляється через психологічне, фізичне, економічне, сексуальне насильство, також із </a:t>
            </a:r>
            <a:r>
              <a:rPr lang="en-US" sz="1600" dirty="0" err="1">
                <a:solidFill>
                  <a:srgbClr val="4B4A4A"/>
                </a:solidFill>
                <a:latin typeface="Century" panose="02040604050505020304" pitchFamily="18" charset="0"/>
                <a:ea typeface="Geist" pitchFamily="34" charset="-122"/>
                <a:cs typeface="Geist" pitchFamily="34" charset="-120"/>
              </a:rPr>
              <a:t>застосуванням</a:t>
            </a:r>
            <a:r>
              <a:rPr lang="en-US" sz="1600" dirty="0">
                <a:solidFill>
                  <a:srgbClr val="4B4A4A"/>
                </a:solidFill>
                <a:latin typeface="Century" panose="02040604050505020304" pitchFamily="18" charset="0"/>
                <a:ea typeface="Geist" pitchFamily="34" charset="-122"/>
                <a:cs typeface="Geist" pitchFamily="34" charset="-120"/>
              </a:rPr>
              <a:t> </a:t>
            </a:r>
            <a:r>
              <a:rPr lang="en-US" sz="1600" dirty="0" err="1">
                <a:solidFill>
                  <a:srgbClr val="4B4A4A"/>
                </a:solidFill>
                <a:latin typeface="Century" panose="02040604050505020304" pitchFamily="18" charset="0"/>
                <a:ea typeface="Geist" pitchFamily="34" charset="-122"/>
                <a:cs typeface="Geist" pitchFamily="34" charset="-120"/>
              </a:rPr>
              <a:t>засобів</a:t>
            </a:r>
            <a:endParaRPr lang="ru-RU" sz="1600" dirty="0">
              <a:solidFill>
                <a:srgbClr val="4B4A4A"/>
              </a:solidFill>
              <a:latin typeface="Century" panose="02040604050505020304" pitchFamily="18" charset="0"/>
              <a:ea typeface="Geist" pitchFamily="34" charset="-122"/>
              <a:cs typeface="Geist" pitchFamily="34" charset="-120"/>
            </a:endParaRPr>
          </a:p>
          <a:p>
            <a:pPr marL="0" indent="0" algn="l">
              <a:lnSpc>
                <a:spcPts val="2100"/>
              </a:lnSpc>
              <a:buNone/>
            </a:pPr>
            <a:r>
              <a:rPr lang="en-US" sz="1600" dirty="0" err="1">
                <a:solidFill>
                  <a:srgbClr val="4B4A4A"/>
                </a:solidFill>
                <a:latin typeface="Century" panose="02040604050505020304" pitchFamily="18" charset="0"/>
                <a:ea typeface="Geist" pitchFamily="34" charset="-122"/>
                <a:cs typeface="Geist" pitchFamily="34" charset="-120"/>
              </a:rPr>
              <a:t>електронних</a:t>
            </a:r>
            <a:r>
              <a:rPr lang="en-US" sz="1600" dirty="0">
                <a:solidFill>
                  <a:srgbClr val="4B4A4A"/>
                </a:solidFill>
                <a:latin typeface="Century" panose="02040604050505020304" pitchFamily="18" charset="0"/>
                <a:ea typeface="Geist" pitchFamily="34" charset="-122"/>
                <a:cs typeface="Geist" pitchFamily="34" charset="-120"/>
              </a:rPr>
              <a:t> комунікацій.</a:t>
            </a:r>
            <a:endParaRPr lang="en-US" sz="1600" dirty="0">
              <a:latin typeface="Century" panose="02040604050505020304" pitchFamily="18" charset="0"/>
            </a:endParaRPr>
          </a:p>
        </p:txBody>
      </p:sp>
      <p:sp>
        <p:nvSpPr>
          <p:cNvPr id="4" name="Shape 2"/>
          <p:cNvSpPr/>
          <p:nvPr/>
        </p:nvSpPr>
        <p:spPr>
          <a:xfrm>
            <a:off x="729615" y="1875830"/>
            <a:ext cx="4300061" cy="2340530"/>
          </a:xfrm>
          <a:prstGeom prst="roundRect">
            <a:avLst>
              <a:gd name="adj" fmla="val 5531"/>
            </a:avLst>
          </a:prstGeom>
          <a:solidFill>
            <a:srgbClr val="D1EFE4"/>
          </a:solidFill>
          <a:ln w="7620">
            <a:solidFill>
              <a:srgbClr val="B7D5CA"/>
            </a:solidFill>
            <a:prstDash val="solid"/>
          </a:ln>
        </p:spPr>
      </p:sp>
      <p:sp>
        <p:nvSpPr>
          <p:cNvPr id="5" name="Shape 3"/>
          <p:cNvSpPr/>
          <p:nvPr/>
        </p:nvSpPr>
        <p:spPr>
          <a:xfrm>
            <a:off x="872728" y="2018943"/>
            <a:ext cx="406479" cy="406479"/>
          </a:xfrm>
          <a:prstGeom prst="roundRect">
            <a:avLst>
              <a:gd name="adj" fmla="val 22493378"/>
            </a:avLst>
          </a:prstGeom>
          <a:solidFill>
            <a:srgbClr val="006747"/>
          </a:solidFill>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528" y="2130743"/>
            <a:ext cx="182880" cy="182880"/>
          </a:xfrm>
          <a:prstGeom prst="rect">
            <a:avLst/>
          </a:prstGeom>
        </p:spPr>
      </p:pic>
      <p:sp>
        <p:nvSpPr>
          <p:cNvPr id="7" name="Text 4"/>
          <p:cNvSpPr/>
          <p:nvPr/>
        </p:nvSpPr>
        <p:spPr>
          <a:xfrm>
            <a:off x="872728" y="2560915"/>
            <a:ext cx="1693902" cy="211693"/>
          </a:xfrm>
          <a:prstGeom prst="rect">
            <a:avLst/>
          </a:prstGeom>
          <a:noFill/>
          <a:ln/>
        </p:spPr>
        <p:txBody>
          <a:bodyPr wrap="none" lIns="0" tIns="0" rIns="0" bIns="0" rtlCol="0" anchor="t"/>
          <a:lstStyle/>
          <a:p>
            <a:pPr marL="0" indent="0" algn="l">
              <a:lnSpc>
                <a:spcPts val="1650"/>
              </a:lnSpc>
              <a:buNone/>
            </a:pPr>
            <a:r>
              <a:rPr lang="en-US" sz="1600" b="1" dirty="0">
                <a:solidFill>
                  <a:srgbClr val="4B4A4A"/>
                </a:solidFill>
                <a:latin typeface="Century" panose="02040604050505020304" pitchFamily="18" charset="0"/>
                <a:ea typeface="Noto Serif SC Bold" pitchFamily="34" charset="-122"/>
                <a:cs typeface="Noto Serif SC Bold" pitchFamily="34" charset="-120"/>
              </a:rPr>
              <a:t>Фізичний булінг</a:t>
            </a:r>
            <a:endParaRPr lang="en-US" sz="1600" dirty="0">
              <a:latin typeface="Century" panose="02040604050505020304" pitchFamily="18" charset="0"/>
            </a:endParaRPr>
          </a:p>
        </p:txBody>
      </p:sp>
      <p:sp>
        <p:nvSpPr>
          <p:cNvPr id="8" name="Text 5"/>
          <p:cNvSpPr/>
          <p:nvPr/>
        </p:nvSpPr>
        <p:spPr>
          <a:xfrm>
            <a:off x="872728" y="2853809"/>
            <a:ext cx="4013835" cy="812959"/>
          </a:xfrm>
          <a:prstGeom prst="rect">
            <a:avLst/>
          </a:prstGeom>
          <a:noFill/>
          <a:ln/>
        </p:spPr>
        <p:txBody>
          <a:bodyPr wrap="squar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Штовхання, підніжки, зачіпання, бійки, стусани, ляпаси, «сканування» тіла, нанесення тілесних ушкоджень тощо.</a:t>
            </a:r>
            <a:endParaRPr lang="en-US" sz="1600" dirty="0">
              <a:latin typeface="Century" panose="02040604050505020304" pitchFamily="18" charset="0"/>
            </a:endParaRPr>
          </a:p>
        </p:txBody>
      </p:sp>
      <p:sp>
        <p:nvSpPr>
          <p:cNvPr id="9" name="Shape 6"/>
          <p:cNvSpPr/>
          <p:nvPr/>
        </p:nvSpPr>
        <p:spPr>
          <a:xfrm>
            <a:off x="5165169" y="1875830"/>
            <a:ext cx="4300061" cy="2340530"/>
          </a:xfrm>
          <a:prstGeom prst="roundRect">
            <a:avLst>
              <a:gd name="adj" fmla="val 5531"/>
            </a:avLst>
          </a:prstGeom>
          <a:solidFill>
            <a:srgbClr val="D1EFE4"/>
          </a:solidFill>
          <a:ln w="7620">
            <a:solidFill>
              <a:srgbClr val="B7D5CA"/>
            </a:solidFill>
            <a:prstDash val="solid"/>
          </a:ln>
        </p:spPr>
      </p:sp>
      <p:sp>
        <p:nvSpPr>
          <p:cNvPr id="10" name="Shape 7"/>
          <p:cNvSpPr/>
          <p:nvPr/>
        </p:nvSpPr>
        <p:spPr>
          <a:xfrm>
            <a:off x="5308283" y="2018943"/>
            <a:ext cx="406479" cy="406479"/>
          </a:xfrm>
          <a:prstGeom prst="roundRect">
            <a:avLst>
              <a:gd name="adj" fmla="val 22493378"/>
            </a:avLst>
          </a:prstGeom>
          <a:solidFill>
            <a:srgbClr val="006747"/>
          </a:solidFill>
          <a:ln/>
        </p:spPr>
      </p:sp>
      <p:pic>
        <p:nvPicPr>
          <p:cNvPr id="11"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420082" y="2130743"/>
            <a:ext cx="182880" cy="182880"/>
          </a:xfrm>
          <a:prstGeom prst="rect">
            <a:avLst/>
          </a:prstGeom>
        </p:spPr>
      </p:pic>
      <p:sp>
        <p:nvSpPr>
          <p:cNvPr id="12" name="Text 8"/>
          <p:cNvSpPr/>
          <p:nvPr/>
        </p:nvSpPr>
        <p:spPr>
          <a:xfrm>
            <a:off x="5308283" y="2560915"/>
            <a:ext cx="1819632" cy="211693"/>
          </a:xfrm>
          <a:prstGeom prst="rect">
            <a:avLst/>
          </a:prstGeom>
          <a:noFill/>
          <a:ln/>
        </p:spPr>
        <p:txBody>
          <a:bodyPr wrap="none" lIns="0" tIns="0" rIns="0" bIns="0" rtlCol="0" anchor="t"/>
          <a:lstStyle/>
          <a:p>
            <a:pPr marL="0" indent="0" algn="l">
              <a:lnSpc>
                <a:spcPts val="1650"/>
              </a:lnSpc>
              <a:buNone/>
            </a:pPr>
            <a:r>
              <a:rPr lang="en-US" sz="1600" b="1" dirty="0">
                <a:solidFill>
                  <a:srgbClr val="4B4A4A"/>
                </a:solidFill>
                <a:latin typeface="Century" panose="02040604050505020304" pitchFamily="18" charset="0"/>
                <a:ea typeface="Noto Serif SC Bold" pitchFamily="34" charset="-122"/>
                <a:cs typeface="Noto Serif SC Bold" pitchFamily="34" charset="-120"/>
              </a:rPr>
              <a:t>Економічний булінг</a:t>
            </a:r>
            <a:endParaRPr lang="en-US" sz="1600" dirty="0">
              <a:latin typeface="Century" panose="02040604050505020304" pitchFamily="18" charset="0"/>
            </a:endParaRPr>
          </a:p>
        </p:txBody>
      </p:sp>
      <p:sp>
        <p:nvSpPr>
          <p:cNvPr id="13" name="Text 9"/>
          <p:cNvSpPr/>
          <p:nvPr/>
        </p:nvSpPr>
        <p:spPr>
          <a:xfrm>
            <a:off x="5308283" y="2853809"/>
            <a:ext cx="4013835" cy="812959"/>
          </a:xfrm>
          <a:prstGeom prst="rect">
            <a:avLst/>
          </a:prstGeom>
          <a:noFill/>
          <a:ln/>
        </p:spPr>
        <p:txBody>
          <a:bodyPr wrap="squar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Крадіжки, пошкодження чи знищення одягу та інших особистих речей жертви, вимагання грошей тощо.</a:t>
            </a:r>
            <a:endParaRPr lang="en-US" sz="1600" dirty="0">
              <a:latin typeface="Century" panose="02040604050505020304" pitchFamily="18" charset="0"/>
            </a:endParaRPr>
          </a:p>
        </p:txBody>
      </p:sp>
      <p:sp>
        <p:nvSpPr>
          <p:cNvPr id="14" name="Shape 10"/>
          <p:cNvSpPr/>
          <p:nvPr/>
        </p:nvSpPr>
        <p:spPr>
          <a:xfrm>
            <a:off x="9600724" y="1875830"/>
            <a:ext cx="4300061" cy="2340530"/>
          </a:xfrm>
          <a:prstGeom prst="roundRect">
            <a:avLst>
              <a:gd name="adj" fmla="val 5531"/>
            </a:avLst>
          </a:prstGeom>
          <a:solidFill>
            <a:srgbClr val="D1EFE4"/>
          </a:solidFill>
          <a:ln w="7620">
            <a:solidFill>
              <a:srgbClr val="B7D5CA"/>
            </a:solidFill>
            <a:prstDash val="solid"/>
          </a:ln>
        </p:spPr>
      </p:sp>
      <p:sp>
        <p:nvSpPr>
          <p:cNvPr id="15" name="Shape 11"/>
          <p:cNvSpPr/>
          <p:nvPr/>
        </p:nvSpPr>
        <p:spPr>
          <a:xfrm>
            <a:off x="9743837" y="2018943"/>
            <a:ext cx="406479" cy="406479"/>
          </a:xfrm>
          <a:prstGeom prst="roundRect">
            <a:avLst>
              <a:gd name="adj" fmla="val 22493378"/>
            </a:avLst>
          </a:prstGeom>
          <a:solidFill>
            <a:srgbClr val="006747"/>
          </a:solidFill>
          <a:ln/>
        </p:spPr>
      </p:sp>
      <p:pic>
        <p:nvPicPr>
          <p:cNvPr id="16"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9855637" y="2130743"/>
            <a:ext cx="182880" cy="182880"/>
          </a:xfrm>
          <a:prstGeom prst="rect">
            <a:avLst/>
          </a:prstGeom>
        </p:spPr>
      </p:pic>
      <p:sp>
        <p:nvSpPr>
          <p:cNvPr id="17" name="Text 12"/>
          <p:cNvSpPr/>
          <p:nvPr/>
        </p:nvSpPr>
        <p:spPr>
          <a:xfrm>
            <a:off x="9743837" y="2560915"/>
            <a:ext cx="1991320" cy="211693"/>
          </a:xfrm>
          <a:prstGeom prst="rect">
            <a:avLst/>
          </a:prstGeom>
          <a:noFill/>
          <a:ln/>
        </p:spPr>
        <p:txBody>
          <a:bodyPr wrap="none" lIns="0" tIns="0" rIns="0" bIns="0" rtlCol="0" anchor="t"/>
          <a:lstStyle/>
          <a:p>
            <a:pPr marL="0" indent="0" algn="l">
              <a:lnSpc>
                <a:spcPts val="1650"/>
              </a:lnSpc>
              <a:buNone/>
            </a:pPr>
            <a:r>
              <a:rPr lang="en-US" sz="1600" b="1" dirty="0">
                <a:solidFill>
                  <a:srgbClr val="4B4A4A"/>
                </a:solidFill>
                <a:latin typeface="Century" panose="02040604050505020304" pitchFamily="18" charset="0"/>
                <a:ea typeface="Noto Serif SC Bold" pitchFamily="34" charset="-122"/>
                <a:cs typeface="Noto Serif SC Bold" pitchFamily="34" charset="-120"/>
              </a:rPr>
              <a:t>Психологічний булінг</a:t>
            </a:r>
            <a:endParaRPr lang="en-US" sz="1600" dirty="0">
              <a:latin typeface="Century" panose="02040604050505020304" pitchFamily="18" charset="0"/>
            </a:endParaRPr>
          </a:p>
        </p:txBody>
      </p:sp>
      <p:sp>
        <p:nvSpPr>
          <p:cNvPr id="18" name="Text 13"/>
          <p:cNvSpPr/>
          <p:nvPr/>
        </p:nvSpPr>
        <p:spPr>
          <a:xfrm>
            <a:off x="9743837" y="2853809"/>
            <a:ext cx="4013835" cy="1083945"/>
          </a:xfrm>
          <a:prstGeom prst="rect">
            <a:avLst/>
          </a:prstGeom>
          <a:noFill/>
          <a:ln/>
        </p:spPr>
        <p:txBody>
          <a:bodyPr wrap="squar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Принизливі погляди, жести, образливі рухи тіла, міміки обличчя, поширення образливих чуток, ізоляція, ігнорування, погрози, жарти, маніпуляції, шантаж тощо.</a:t>
            </a:r>
            <a:endParaRPr lang="en-US" sz="1600" dirty="0">
              <a:latin typeface="Century" panose="02040604050505020304" pitchFamily="18" charset="0"/>
            </a:endParaRPr>
          </a:p>
        </p:txBody>
      </p:sp>
      <p:sp>
        <p:nvSpPr>
          <p:cNvPr id="19" name="Shape 14"/>
          <p:cNvSpPr/>
          <p:nvPr/>
        </p:nvSpPr>
        <p:spPr>
          <a:xfrm>
            <a:off x="729614" y="4359473"/>
            <a:ext cx="6517838" cy="2340530"/>
          </a:xfrm>
          <a:prstGeom prst="roundRect">
            <a:avLst>
              <a:gd name="adj" fmla="val 5531"/>
            </a:avLst>
          </a:prstGeom>
          <a:solidFill>
            <a:srgbClr val="D1EFE4"/>
          </a:solidFill>
          <a:ln w="7620">
            <a:solidFill>
              <a:srgbClr val="B7D5CA"/>
            </a:solidFill>
            <a:prstDash val="solid"/>
          </a:ln>
        </p:spPr>
      </p:sp>
      <p:sp>
        <p:nvSpPr>
          <p:cNvPr id="20" name="Shape 15"/>
          <p:cNvSpPr/>
          <p:nvPr/>
        </p:nvSpPr>
        <p:spPr>
          <a:xfrm>
            <a:off x="872727" y="4502586"/>
            <a:ext cx="406479" cy="406479"/>
          </a:xfrm>
          <a:prstGeom prst="roundRect">
            <a:avLst>
              <a:gd name="adj" fmla="val 22493378"/>
            </a:avLst>
          </a:prstGeom>
          <a:solidFill>
            <a:srgbClr val="006747"/>
          </a:solidFill>
          <a:ln/>
        </p:spPr>
      </p:sp>
      <p:pic>
        <p:nvPicPr>
          <p:cNvPr id="21"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984527" y="4614386"/>
            <a:ext cx="182880" cy="182880"/>
          </a:xfrm>
          <a:prstGeom prst="rect">
            <a:avLst/>
          </a:prstGeom>
        </p:spPr>
      </p:pic>
      <p:sp>
        <p:nvSpPr>
          <p:cNvPr id="22" name="Text 16"/>
          <p:cNvSpPr/>
          <p:nvPr/>
        </p:nvSpPr>
        <p:spPr>
          <a:xfrm>
            <a:off x="872727" y="5044559"/>
            <a:ext cx="1789867" cy="211693"/>
          </a:xfrm>
          <a:prstGeom prst="rect">
            <a:avLst/>
          </a:prstGeom>
          <a:noFill/>
          <a:ln/>
        </p:spPr>
        <p:txBody>
          <a:bodyPr wrap="none" lIns="0" tIns="0" rIns="0" bIns="0" rtlCol="0" anchor="t"/>
          <a:lstStyle/>
          <a:p>
            <a:pPr marL="0" indent="0" algn="l">
              <a:lnSpc>
                <a:spcPts val="1650"/>
              </a:lnSpc>
              <a:buNone/>
            </a:pPr>
            <a:r>
              <a:rPr lang="en-US" sz="1600" b="1" dirty="0">
                <a:solidFill>
                  <a:srgbClr val="4B4A4A"/>
                </a:solidFill>
                <a:latin typeface="Century" panose="02040604050505020304" pitchFamily="18" charset="0"/>
                <a:ea typeface="Noto Serif SC Bold" pitchFamily="34" charset="-122"/>
                <a:cs typeface="Noto Serif SC Bold" pitchFamily="34" charset="-120"/>
              </a:rPr>
              <a:t>Сексуальний булінг</a:t>
            </a:r>
            <a:endParaRPr lang="en-US" sz="1600" dirty="0">
              <a:latin typeface="Century" panose="02040604050505020304" pitchFamily="18" charset="0"/>
            </a:endParaRPr>
          </a:p>
        </p:txBody>
      </p:sp>
      <p:sp>
        <p:nvSpPr>
          <p:cNvPr id="23" name="Text 17"/>
          <p:cNvSpPr/>
          <p:nvPr/>
        </p:nvSpPr>
        <p:spPr>
          <a:xfrm>
            <a:off x="872727" y="5337453"/>
            <a:ext cx="6231612" cy="812959"/>
          </a:xfrm>
          <a:prstGeom prst="rect">
            <a:avLst/>
          </a:prstGeom>
          <a:noFill/>
          <a:ln/>
        </p:spPr>
        <p:txBody>
          <a:bodyPr wrap="squar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Принизливі погляди, жести, образливі рухи тіла, прізвиська та образи сексуального характеру, зйомки у переодягальнях, поширення образливих чуток, сексуальні погрози, жарти тощо.</a:t>
            </a:r>
            <a:endParaRPr lang="en-US" sz="1600" dirty="0">
              <a:latin typeface="Century" panose="02040604050505020304" pitchFamily="18" charset="0"/>
            </a:endParaRPr>
          </a:p>
        </p:txBody>
      </p:sp>
      <p:sp>
        <p:nvSpPr>
          <p:cNvPr id="24" name="Shape 18"/>
          <p:cNvSpPr/>
          <p:nvPr/>
        </p:nvSpPr>
        <p:spPr>
          <a:xfrm>
            <a:off x="7382946" y="4359473"/>
            <a:ext cx="6517838" cy="2340530"/>
          </a:xfrm>
          <a:prstGeom prst="roundRect">
            <a:avLst>
              <a:gd name="adj" fmla="val 5531"/>
            </a:avLst>
          </a:prstGeom>
          <a:solidFill>
            <a:srgbClr val="D1EFE4"/>
          </a:solidFill>
          <a:ln w="7620">
            <a:solidFill>
              <a:srgbClr val="B7D5CA"/>
            </a:solidFill>
            <a:prstDash val="solid"/>
          </a:ln>
        </p:spPr>
      </p:sp>
      <p:sp>
        <p:nvSpPr>
          <p:cNvPr id="25" name="Shape 19"/>
          <p:cNvSpPr/>
          <p:nvPr/>
        </p:nvSpPr>
        <p:spPr>
          <a:xfrm>
            <a:off x="7526059" y="4502586"/>
            <a:ext cx="406479" cy="406479"/>
          </a:xfrm>
          <a:prstGeom prst="roundRect">
            <a:avLst>
              <a:gd name="adj" fmla="val 22493378"/>
            </a:avLst>
          </a:prstGeom>
          <a:solidFill>
            <a:srgbClr val="006747"/>
          </a:solidFill>
          <a:ln/>
        </p:spPr>
      </p:sp>
      <p:pic>
        <p:nvPicPr>
          <p:cNvPr id="26" name="Image 4" descr="preencoded.png"/>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7637858" y="4614386"/>
            <a:ext cx="182880" cy="182880"/>
          </a:xfrm>
          <a:prstGeom prst="rect">
            <a:avLst/>
          </a:prstGeom>
        </p:spPr>
      </p:pic>
      <p:sp>
        <p:nvSpPr>
          <p:cNvPr id="27" name="Text 20"/>
          <p:cNvSpPr/>
          <p:nvPr/>
        </p:nvSpPr>
        <p:spPr>
          <a:xfrm>
            <a:off x="7526059" y="5044559"/>
            <a:ext cx="1693902" cy="211693"/>
          </a:xfrm>
          <a:prstGeom prst="rect">
            <a:avLst/>
          </a:prstGeom>
          <a:noFill/>
          <a:ln/>
        </p:spPr>
        <p:txBody>
          <a:bodyPr wrap="none" lIns="0" tIns="0" rIns="0" bIns="0" rtlCol="0" anchor="t"/>
          <a:lstStyle/>
          <a:p>
            <a:pPr marL="0" indent="0" algn="l">
              <a:lnSpc>
                <a:spcPts val="1650"/>
              </a:lnSpc>
              <a:buNone/>
            </a:pPr>
            <a:r>
              <a:rPr lang="en-US" sz="1600" b="1" dirty="0">
                <a:solidFill>
                  <a:srgbClr val="4B4A4A"/>
                </a:solidFill>
                <a:latin typeface="Century" panose="02040604050505020304" pitchFamily="18" charset="0"/>
                <a:ea typeface="Noto Serif SC Bold" pitchFamily="34" charset="-122"/>
                <a:cs typeface="Noto Serif SC Bold" pitchFamily="34" charset="-120"/>
              </a:rPr>
              <a:t>Кібербулінг</a:t>
            </a:r>
            <a:endParaRPr lang="en-US" sz="1600" dirty="0">
              <a:latin typeface="Century" panose="02040604050505020304" pitchFamily="18" charset="0"/>
            </a:endParaRPr>
          </a:p>
        </p:txBody>
      </p:sp>
      <p:sp>
        <p:nvSpPr>
          <p:cNvPr id="28" name="Text 21"/>
          <p:cNvSpPr/>
          <p:nvPr/>
        </p:nvSpPr>
        <p:spPr>
          <a:xfrm>
            <a:off x="7526059" y="5337453"/>
            <a:ext cx="6231612" cy="1083945"/>
          </a:xfrm>
          <a:prstGeom prst="rect">
            <a:avLst/>
          </a:prstGeom>
          <a:noFill/>
          <a:ln/>
        </p:spPr>
        <p:txBody>
          <a:bodyPr wrap="squar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Приниження за допомогою мобільних телефонів, інтернету, інших електронних пристроїв (пересилка неоднозначних фото, обзивання по телефону, знімання на відео бійок чи інших принижень і викладання відео в мережу інтернет, цькування через соціальні мережі).</a:t>
            </a:r>
            <a:endParaRPr lang="en-US" sz="1600" dirty="0">
              <a:latin typeface="Century" panose="02040604050505020304" pitchFamily="18" charset="0"/>
            </a:endParaRPr>
          </a:p>
        </p:txBody>
      </p:sp>
      <p:sp>
        <p:nvSpPr>
          <p:cNvPr id="29" name="Text 22"/>
          <p:cNvSpPr/>
          <p:nvPr/>
        </p:nvSpPr>
        <p:spPr>
          <a:xfrm>
            <a:off x="729615" y="6849785"/>
            <a:ext cx="13171170" cy="812959"/>
          </a:xfrm>
          <a:prstGeom prst="rect">
            <a:avLst/>
          </a:prstGeom>
          <a:noFill/>
          <a:ln/>
        </p:spPr>
        <p:txBody>
          <a:bodyPr wrap="square" lIns="0" tIns="0" rIns="0" bIns="0" rtlCol="0" anchor="t"/>
          <a:lstStyle/>
          <a:p>
            <a:pPr marL="0" indent="0" algn="l">
              <a:lnSpc>
                <a:spcPts val="2100"/>
              </a:lnSpc>
              <a:buNone/>
            </a:pPr>
            <a:r>
              <a:rPr lang="en-US" sz="1600" dirty="0">
                <a:solidFill>
                  <a:srgbClr val="4B4A4A"/>
                </a:solidFill>
                <a:latin typeface="Century" panose="02040604050505020304" pitchFamily="18" charset="0"/>
                <a:ea typeface="Geist" pitchFamily="34" charset="-122"/>
                <a:cs typeface="Geist" pitchFamily="34" charset="-120"/>
              </a:rPr>
              <a:t>Розрізняють </a:t>
            </a:r>
            <a:r>
              <a:rPr lang="en-US" sz="1600" b="1" dirty="0">
                <a:solidFill>
                  <a:srgbClr val="4B4A4A"/>
                </a:solidFill>
                <a:latin typeface="Century" panose="02040604050505020304" pitchFamily="18" charset="0"/>
                <a:ea typeface="Geist" pitchFamily="34" charset="-122"/>
                <a:cs typeface="Geist" pitchFamily="34" charset="-120"/>
              </a:rPr>
              <a:t>прямий булінг</a:t>
            </a:r>
            <a:r>
              <a:rPr lang="en-US" sz="1600" dirty="0">
                <a:solidFill>
                  <a:srgbClr val="4B4A4A"/>
                </a:solidFill>
                <a:latin typeface="Century" panose="02040604050505020304" pitchFamily="18" charset="0"/>
                <a:ea typeface="Geist" pitchFamily="34" charset="-122"/>
                <a:cs typeface="Geist" pitchFamily="34" charset="-120"/>
              </a:rPr>
              <a:t> (наприклад, одна дитина вимагає у іншої гроші або речі) і </a:t>
            </a:r>
            <a:r>
              <a:rPr lang="en-US" sz="1600" b="1" dirty="0">
                <a:solidFill>
                  <a:srgbClr val="4B4A4A"/>
                </a:solidFill>
                <a:latin typeface="Century" panose="02040604050505020304" pitchFamily="18" charset="0"/>
                <a:ea typeface="Geist" pitchFamily="34" charset="-122"/>
                <a:cs typeface="Geist" pitchFamily="34" charset="-120"/>
              </a:rPr>
              <a:t>непрямий</a:t>
            </a:r>
            <a:r>
              <a:rPr lang="en-US" sz="1600" dirty="0">
                <a:solidFill>
                  <a:srgbClr val="4B4A4A"/>
                </a:solidFill>
                <a:latin typeface="Century" panose="02040604050505020304" pitchFamily="18" charset="0"/>
                <a:ea typeface="Geist" pitchFamily="34" charset="-122"/>
                <a:cs typeface="Geist" pitchFamily="34" charset="-120"/>
              </a:rPr>
              <a:t> (наприклад, група учнів поширює неправдиві чутки про свого однокласника), образи і погрози через електронну пошту, мобільний телефон, текстові повідомлення, а також створення наклепницьких вебсайтів (кібербулінг).</a:t>
            </a:r>
            <a:endParaRPr lang="en-US" sz="1600"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69645"/>
            <a:ext cx="2948702" cy="368618"/>
          </a:xfrm>
          <a:prstGeom prst="rect">
            <a:avLst/>
          </a:prstGeom>
          <a:noFill/>
          <a:ln/>
        </p:spPr>
        <p:txBody>
          <a:bodyPr wrap="none" lIns="0" tIns="0" rIns="0" bIns="0" rtlCol="0" anchor="t"/>
          <a:lstStyle/>
          <a:p>
            <a:pPr marL="0" indent="0" algn="l">
              <a:lnSpc>
                <a:spcPts val="2900"/>
              </a:lnSpc>
              <a:buNone/>
            </a:pPr>
            <a:r>
              <a:rPr lang="en-US" sz="2800" b="1" dirty="0">
                <a:solidFill>
                  <a:srgbClr val="006747"/>
                </a:solidFill>
                <a:latin typeface="Century" panose="02040604050505020304" pitchFamily="18" charset="0"/>
                <a:ea typeface="Noto Serif SC Bold" pitchFamily="34" charset="-122"/>
                <a:cs typeface="Noto Serif SC Bold" pitchFamily="34" charset="-120"/>
              </a:rPr>
              <a:t>Наслідки булінгу</a:t>
            </a:r>
            <a:endParaRPr lang="en-US" sz="2800" dirty="0">
              <a:latin typeface="Century" panose="02040604050505020304" pitchFamily="18" charset="0"/>
            </a:endParaRPr>
          </a:p>
        </p:txBody>
      </p:sp>
      <p:sp>
        <p:nvSpPr>
          <p:cNvPr id="3" name="Text 1"/>
          <p:cNvSpPr/>
          <p:nvPr/>
        </p:nvSpPr>
        <p:spPr>
          <a:xfrm>
            <a:off x="793790" y="1633061"/>
            <a:ext cx="13042821" cy="589598"/>
          </a:xfrm>
          <a:prstGeom prst="rect">
            <a:avLst/>
          </a:prstGeom>
          <a:noFill/>
          <a:ln/>
        </p:spPr>
        <p:txBody>
          <a:bodyPr wrap="square" lIns="0" tIns="0" rIns="0" bIns="0" rtlCol="0" anchor="t"/>
          <a:lstStyle/>
          <a:p>
            <a:pPr marL="0" indent="0" algn="l">
              <a:lnSpc>
                <a:spcPts val="2300"/>
              </a:lnSpc>
              <a:buNone/>
            </a:pPr>
            <a:r>
              <a:rPr lang="en-US" dirty="0">
                <a:solidFill>
                  <a:srgbClr val="4B4A4A"/>
                </a:solidFill>
                <a:latin typeface="Century" panose="02040604050505020304" pitchFamily="18" charset="0"/>
                <a:ea typeface="Geist" pitchFamily="34" charset="-122"/>
                <a:cs typeface="Geist" pitchFamily="34" charset="-120"/>
              </a:rPr>
              <a:t>Наслідки булінгу можуть виходити далеко за межі закладу освіти та впливати на найближче оточення дитини, на її майбутнє життя. Ці наслідки можуть виявлятися, як одразу (так звані «прямі»), так і через довготривалий час («віддалені»).</a:t>
            </a:r>
            <a:endParaRPr lang="en-US" dirty="0">
              <a:latin typeface="Century" panose="02040604050505020304" pitchFamily="18" charset="0"/>
            </a:endParaRPr>
          </a:p>
        </p:txBody>
      </p:sp>
      <p:sp>
        <p:nvSpPr>
          <p:cNvPr id="4" name="Text 2"/>
          <p:cNvSpPr/>
          <p:nvPr/>
        </p:nvSpPr>
        <p:spPr>
          <a:xfrm>
            <a:off x="793790" y="2609611"/>
            <a:ext cx="13042821" cy="294799"/>
          </a:xfrm>
          <a:prstGeom prst="rect">
            <a:avLst/>
          </a:prstGeom>
          <a:noFill/>
          <a:ln/>
        </p:spPr>
        <p:txBody>
          <a:bodyPr wrap="none" lIns="0" tIns="0" rIns="0" bIns="0" rtlCol="0" anchor="t"/>
          <a:lstStyle/>
          <a:p>
            <a:pPr marL="0" indent="0" algn="l">
              <a:lnSpc>
                <a:spcPts val="2300"/>
              </a:lnSpc>
              <a:buNone/>
            </a:pPr>
            <a:r>
              <a:rPr lang="en-US" dirty="0">
                <a:solidFill>
                  <a:srgbClr val="4B4A4A"/>
                </a:solidFill>
                <a:latin typeface="Century" panose="02040604050505020304" pitchFamily="18" charset="0"/>
                <a:ea typeface="Geist" pitchFamily="34" charset="-122"/>
                <a:cs typeface="Geist" pitchFamily="34" charset="-120"/>
              </a:rPr>
              <a:t>Найважче наслідки булінгу (цькування) позначаються на потерпілому(-ій) (жертві).</a:t>
            </a:r>
            <a:endParaRPr lang="en-US" dirty="0">
              <a:latin typeface="Century" panose="02040604050505020304" pitchFamily="18" charset="0"/>
            </a:endParaRPr>
          </a:p>
        </p:txBody>
      </p:sp>
      <p:sp>
        <p:nvSpPr>
          <p:cNvPr id="5" name="Text 3"/>
          <p:cNvSpPr/>
          <p:nvPr/>
        </p:nvSpPr>
        <p:spPr>
          <a:xfrm>
            <a:off x="793790" y="3125509"/>
            <a:ext cx="4371975" cy="276344"/>
          </a:xfrm>
          <a:prstGeom prst="rect">
            <a:avLst/>
          </a:prstGeom>
          <a:noFill/>
          <a:ln/>
        </p:spPr>
        <p:txBody>
          <a:bodyPr wrap="none" lIns="0" tIns="0" rIns="0" bIns="0" rtlCol="0" anchor="t"/>
          <a:lstStyle/>
          <a:p>
            <a:pPr marL="0" indent="0" algn="l">
              <a:lnSpc>
                <a:spcPts val="2150"/>
              </a:lnSpc>
              <a:buNone/>
            </a:pPr>
            <a:r>
              <a:rPr lang="en-US" sz="2000" b="1" dirty="0">
                <a:solidFill>
                  <a:srgbClr val="006747"/>
                </a:solidFill>
                <a:latin typeface="Century" panose="02040604050505020304" pitchFamily="18" charset="0"/>
                <a:ea typeface="Noto Serif SC Bold" pitchFamily="34" charset="-122"/>
                <a:cs typeface="Noto Serif SC Bold" pitchFamily="34" charset="-120"/>
              </a:rPr>
              <a:t>Прямі наслідки для потерпілого(-ої):</a:t>
            </a:r>
            <a:endParaRPr lang="en-US" sz="2000" dirty="0">
              <a:latin typeface="Century" panose="02040604050505020304" pitchFamily="18" charset="0"/>
            </a:endParaRPr>
          </a:p>
        </p:txBody>
      </p:sp>
      <p:sp>
        <p:nvSpPr>
          <p:cNvPr id="6" name="Text 4"/>
          <p:cNvSpPr/>
          <p:nvPr/>
        </p:nvSpPr>
        <p:spPr>
          <a:xfrm>
            <a:off x="793790" y="3622952"/>
            <a:ext cx="13042821" cy="589598"/>
          </a:xfrm>
          <a:prstGeom prst="rect">
            <a:avLst/>
          </a:prstGeom>
          <a:noFill/>
          <a:ln/>
        </p:spPr>
        <p:txBody>
          <a:bodyPr wrap="square" lIns="0" tIns="0" rIns="0" bIns="0" rtlCol="0" anchor="t"/>
          <a:lstStyle/>
          <a:p>
            <a:pPr marL="0" indent="0" algn="l">
              <a:lnSpc>
                <a:spcPts val="2300"/>
              </a:lnSpc>
              <a:buNone/>
            </a:pPr>
            <a:r>
              <a:rPr lang="en-US" dirty="0">
                <a:solidFill>
                  <a:srgbClr val="4B4A4A"/>
                </a:solidFill>
                <a:latin typeface="Century" panose="02040604050505020304" pitchFamily="18" charset="0"/>
                <a:ea typeface="Geist" pitchFamily="34" charset="-122"/>
                <a:cs typeface="Geist" pitchFamily="34" charset="-120"/>
              </a:rPr>
              <a:t>Фізичні травми та ушкодження; гострі психічні порушення (страх, тривога, гнів), які можуть проявлятися у прагненні кудись тікати, сховатися, у зовнішній байдужості тощо.</a:t>
            </a:r>
            <a:endParaRPr lang="en-US" dirty="0">
              <a:latin typeface="Century" panose="02040604050505020304" pitchFamily="18" charset="0"/>
            </a:endParaRPr>
          </a:p>
        </p:txBody>
      </p:sp>
      <p:sp>
        <p:nvSpPr>
          <p:cNvPr id="7" name="Text 5"/>
          <p:cNvSpPr/>
          <p:nvPr/>
        </p:nvSpPr>
        <p:spPr>
          <a:xfrm>
            <a:off x="793790" y="4433648"/>
            <a:ext cx="3272909" cy="276344"/>
          </a:xfrm>
          <a:prstGeom prst="rect">
            <a:avLst/>
          </a:prstGeom>
          <a:noFill/>
          <a:ln/>
        </p:spPr>
        <p:txBody>
          <a:bodyPr wrap="none" lIns="0" tIns="0" rIns="0" bIns="0" rtlCol="0" anchor="t"/>
          <a:lstStyle/>
          <a:p>
            <a:pPr marL="0" indent="0" algn="l">
              <a:lnSpc>
                <a:spcPts val="2150"/>
              </a:lnSpc>
              <a:buNone/>
            </a:pPr>
            <a:r>
              <a:rPr lang="en-US" sz="2000" b="1" dirty="0">
                <a:solidFill>
                  <a:srgbClr val="006747"/>
                </a:solidFill>
                <a:latin typeface="Century" panose="02040604050505020304" pitchFamily="18" charset="0"/>
                <a:ea typeface="Noto Serif SC Bold" pitchFamily="34" charset="-122"/>
                <a:cs typeface="Noto Serif SC Bold" pitchFamily="34" charset="-120"/>
              </a:rPr>
              <a:t>Віддалені наслідки булінгу:</a:t>
            </a:r>
            <a:endParaRPr lang="en-US" sz="2000" dirty="0">
              <a:latin typeface="Century" panose="02040604050505020304" pitchFamily="18" charset="0"/>
            </a:endParaRPr>
          </a:p>
        </p:txBody>
      </p:sp>
      <p:sp>
        <p:nvSpPr>
          <p:cNvPr id="8" name="Text 6"/>
          <p:cNvSpPr/>
          <p:nvPr/>
        </p:nvSpPr>
        <p:spPr>
          <a:xfrm>
            <a:off x="793790" y="4931091"/>
            <a:ext cx="13042821" cy="294799"/>
          </a:xfrm>
          <a:prstGeom prst="rect">
            <a:avLst/>
          </a:prstGeom>
          <a:noFill/>
          <a:ln/>
        </p:spPr>
        <p:txBody>
          <a:bodyPr wrap="none" lIns="0" tIns="0" rIns="0" bIns="0" rtlCol="0" anchor="t"/>
          <a:lstStyle/>
          <a:p>
            <a:pPr marL="0" indent="0" algn="l">
              <a:lnSpc>
                <a:spcPts val="2300"/>
              </a:lnSpc>
              <a:buNone/>
            </a:pPr>
            <a:r>
              <a:rPr lang="en-US" dirty="0">
                <a:solidFill>
                  <a:srgbClr val="4B4A4A"/>
                </a:solidFill>
                <a:latin typeface="Century" panose="02040604050505020304" pitchFamily="18" charset="0"/>
                <a:ea typeface="Geist" pitchFamily="34" charset="-122"/>
                <a:cs typeface="Geist" pitchFamily="34" charset="-120"/>
              </a:rPr>
              <a:t>Серйозні порушення фізичного, психічного та соціального стану дитини, які неминуче позначаються на </a:t>
            </a:r>
            <a:r>
              <a:rPr lang="en-US" dirty="0" err="1">
                <a:solidFill>
                  <a:srgbClr val="4B4A4A"/>
                </a:solidFill>
                <a:latin typeface="Century" panose="02040604050505020304" pitchFamily="18" charset="0"/>
                <a:ea typeface="Geist" pitchFamily="34" charset="-122"/>
                <a:cs typeface="Geist" pitchFamily="34" charset="-120"/>
              </a:rPr>
              <a:t>її</a:t>
            </a:r>
            <a:r>
              <a:rPr lang="en-US" dirty="0">
                <a:solidFill>
                  <a:srgbClr val="4B4A4A"/>
                </a:solidFill>
                <a:latin typeface="Century" panose="02040604050505020304" pitchFamily="18" charset="0"/>
                <a:ea typeface="Geist" pitchFamily="34" charset="-122"/>
                <a:cs typeface="Geist" pitchFamily="34" charset="-120"/>
              </a:rPr>
              <a:t> </a:t>
            </a:r>
            <a:r>
              <a:rPr lang="en-US" dirty="0" err="1">
                <a:solidFill>
                  <a:srgbClr val="4B4A4A"/>
                </a:solidFill>
                <a:latin typeface="Century" panose="02040604050505020304" pitchFamily="18" charset="0"/>
                <a:ea typeface="Geist" pitchFamily="34" charset="-122"/>
                <a:cs typeface="Geist" pitchFamily="34" charset="-120"/>
              </a:rPr>
              <a:t>подальшому</a:t>
            </a:r>
            <a:endParaRPr lang="ru-RU" dirty="0">
              <a:solidFill>
                <a:srgbClr val="4B4A4A"/>
              </a:solidFill>
              <a:latin typeface="Century" panose="02040604050505020304" pitchFamily="18" charset="0"/>
              <a:ea typeface="Geist" pitchFamily="34" charset="-122"/>
              <a:cs typeface="Geist" pitchFamily="34" charset="-120"/>
            </a:endParaRPr>
          </a:p>
          <a:p>
            <a:pPr marL="0" indent="0" algn="l">
              <a:lnSpc>
                <a:spcPts val="2300"/>
              </a:lnSpc>
              <a:buNone/>
            </a:pPr>
            <a:r>
              <a:rPr lang="en-US" dirty="0" err="1">
                <a:solidFill>
                  <a:srgbClr val="4B4A4A"/>
                </a:solidFill>
                <a:latin typeface="Century" panose="02040604050505020304" pitchFamily="18" charset="0"/>
                <a:ea typeface="Geist" pitchFamily="34" charset="-122"/>
                <a:cs typeface="Geist" pitchFamily="34" charset="-120"/>
              </a:rPr>
              <a:t>житті</a:t>
            </a:r>
            <a:r>
              <a:rPr lang="en-US" dirty="0">
                <a:solidFill>
                  <a:srgbClr val="4B4A4A"/>
                </a:solidFill>
                <a:latin typeface="Century" panose="02040604050505020304" pitchFamily="18" charset="0"/>
                <a:ea typeface="Geist" pitchFamily="34" charset="-122"/>
                <a:cs typeface="Geist" pitchFamily="34" charset="-120"/>
              </a:rPr>
              <a:t>.</a:t>
            </a:r>
            <a:endParaRPr lang="en-US" dirty="0">
              <a:latin typeface="Century" panose="02040604050505020304" pitchFamily="18" charset="0"/>
            </a:endParaRPr>
          </a:p>
        </p:txBody>
      </p:sp>
      <p:sp>
        <p:nvSpPr>
          <p:cNvPr id="9" name="Text 7"/>
          <p:cNvSpPr/>
          <p:nvPr/>
        </p:nvSpPr>
        <p:spPr>
          <a:xfrm>
            <a:off x="793789" y="5557598"/>
            <a:ext cx="13042821" cy="589598"/>
          </a:xfrm>
          <a:prstGeom prst="rect">
            <a:avLst/>
          </a:prstGeom>
          <a:noFill/>
          <a:ln/>
        </p:spPr>
        <p:txBody>
          <a:bodyPr wrap="square" lIns="0" tIns="0" rIns="0" bIns="0" rtlCol="0" anchor="t"/>
          <a:lstStyle/>
          <a:p>
            <a:pPr marL="0" indent="0" algn="l">
              <a:lnSpc>
                <a:spcPts val="2300"/>
              </a:lnSpc>
              <a:buNone/>
            </a:pPr>
            <a:r>
              <a:rPr lang="en-US" dirty="0">
                <a:solidFill>
                  <a:srgbClr val="4B4A4A"/>
                </a:solidFill>
                <a:latin typeface="Century" panose="02040604050505020304" pitchFamily="18" charset="0"/>
                <a:ea typeface="Geist" pitchFamily="34" charset="-122"/>
                <a:cs typeface="Geist" pitchFamily="34" charset="-120"/>
              </a:rPr>
              <a:t>Жертви булінгу переживають важкі емоції – почуття приниження і сором, страх, розпач і злість. Булінг вкрай негативно впливає на соціалізацію жертви, спричиняючи:</a:t>
            </a:r>
            <a:endParaRPr lang="en-US" dirty="0">
              <a:latin typeface="Century" panose="02040604050505020304" pitchFamily="18" charset="0"/>
            </a:endParaRPr>
          </a:p>
        </p:txBody>
      </p:sp>
      <p:sp>
        <p:nvSpPr>
          <p:cNvPr id="10" name="Text 8"/>
          <p:cNvSpPr/>
          <p:nvPr/>
        </p:nvSpPr>
        <p:spPr>
          <a:xfrm>
            <a:off x="793789" y="6313050"/>
            <a:ext cx="13042821" cy="294799"/>
          </a:xfrm>
          <a:prstGeom prst="rect">
            <a:avLst/>
          </a:prstGeom>
          <a:noFill/>
          <a:ln/>
        </p:spPr>
        <p:txBody>
          <a:bodyPr wrap="none" lIns="0" tIns="0" rIns="0" bIns="0" rtlCol="0" anchor="t"/>
          <a:lstStyle/>
          <a:p>
            <a:pPr marL="342900" indent="-342900" algn="l">
              <a:lnSpc>
                <a:spcPts val="18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Неадекватне сприйняття себе</a:t>
            </a:r>
            <a:r>
              <a:rPr lang="en-US" sz="1600" dirty="0">
                <a:solidFill>
                  <a:srgbClr val="4B4A4A"/>
                </a:solidFill>
                <a:latin typeface="Century" panose="02040604050505020304" pitchFamily="18" charset="0"/>
                <a:ea typeface="Geist" pitchFamily="34" charset="-122"/>
                <a:cs typeface="Geist" pitchFamily="34" charset="-120"/>
              </a:rPr>
              <a:t> – занижена самооцінка, комплекс неповноцінності, беззахисність</a:t>
            </a:r>
            <a:endParaRPr lang="en-US" sz="1600" dirty="0">
              <a:latin typeface="Century" panose="02040604050505020304" pitchFamily="18" charset="0"/>
            </a:endParaRPr>
          </a:p>
        </p:txBody>
      </p:sp>
      <p:sp>
        <p:nvSpPr>
          <p:cNvPr id="11" name="Text 9"/>
          <p:cNvSpPr/>
          <p:nvPr/>
        </p:nvSpPr>
        <p:spPr>
          <a:xfrm>
            <a:off x="793789" y="6659403"/>
            <a:ext cx="13042821" cy="294799"/>
          </a:xfrm>
          <a:prstGeom prst="rect">
            <a:avLst/>
          </a:prstGeom>
          <a:noFill/>
          <a:ln/>
        </p:spPr>
        <p:txBody>
          <a:bodyPr wrap="none" lIns="0" tIns="0" rIns="0" bIns="0" rtlCol="0" anchor="t"/>
          <a:lstStyle/>
          <a:p>
            <a:pPr marL="342900" indent="-342900" algn="l">
              <a:lnSpc>
                <a:spcPts val="18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Негативне сприйняття однолітків</a:t>
            </a:r>
            <a:r>
              <a:rPr lang="en-US" sz="1600" dirty="0">
                <a:solidFill>
                  <a:srgbClr val="4B4A4A"/>
                </a:solidFill>
                <a:latin typeface="Century" panose="02040604050505020304" pitchFamily="18" charset="0"/>
                <a:ea typeface="Geist" pitchFamily="34" charset="-122"/>
                <a:cs typeface="Geist" pitchFamily="34" charset="-120"/>
              </a:rPr>
              <a:t> – відсторонення від спілкування, самотність, пропуски уроків у школі</a:t>
            </a:r>
            <a:endParaRPr lang="en-US" sz="1600" dirty="0">
              <a:latin typeface="Century" panose="02040604050505020304" pitchFamily="18" charset="0"/>
            </a:endParaRPr>
          </a:p>
        </p:txBody>
      </p:sp>
      <p:sp>
        <p:nvSpPr>
          <p:cNvPr id="12" name="Text 10"/>
          <p:cNvSpPr/>
          <p:nvPr/>
        </p:nvSpPr>
        <p:spPr>
          <a:xfrm>
            <a:off x="793789" y="7005755"/>
            <a:ext cx="13042821" cy="294799"/>
          </a:xfrm>
          <a:prstGeom prst="rect">
            <a:avLst/>
          </a:prstGeom>
          <a:noFill/>
          <a:ln/>
        </p:spPr>
        <p:txBody>
          <a:bodyPr wrap="none" lIns="0" tIns="0" rIns="0" bIns="0" rtlCol="0" anchor="t"/>
          <a:lstStyle/>
          <a:p>
            <a:pPr marL="342900" indent="-342900" algn="l">
              <a:lnSpc>
                <a:spcPts val="18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Неадекватне сприймання реальності</a:t>
            </a:r>
            <a:r>
              <a:rPr lang="en-US" sz="1600" dirty="0">
                <a:solidFill>
                  <a:srgbClr val="4B4A4A"/>
                </a:solidFill>
                <a:latin typeface="Century" panose="02040604050505020304" pitchFamily="18" charset="0"/>
                <a:ea typeface="Geist" pitchFamily="34" charset="-122"/>
                <a:cs typeface="Geist" pitchFamily="34" charset="-120"/>
              </a:rPr>
              <a:t> – підвищена тривожність, різноманітні фобії, неврози</a:t>
            </a:r>
            <a:endParaRPr lang="en-US" sz="1600" dirty="0">
              <a:latin typeface="Century" panose="02040604050505020304" pitchFamily="18" charset="0"/>
            </a:endParaRPr>
          </a:p>
        </p:txBody>
      </p:sp>
      <p:sp>
        <p:nvSpPr>
          <p:cNvPr id="13" name="Text 11"/>
          <p:cNvSpPr/>
          <p:nvPr/>
        </p:nvSpPr>
        <p:spPr>
          <a:xfrm>
            <a:off x="793789" y="7352108"/>
            <a:ext cx="13042821" cy="294799"/>
          </a:xfrm>
          <a:prstGeom prst="rect">
            <a:avLst/>
          </a:prstGeom>
          <a:noFill/>
          <a:ln/>
        </p:spPr>
        <p:txBody>
          <a:bodyPr wrap="none" lIns="0" tIns="0" rIns="0" bIns="0" rtlCol="0" anchor="t"/>
          <a:lstStyle/>
          <a:p>
            <a:pPr marL="342900" indent="-342900" algn="l">
              <a:lnSpc>
                <a:spcPts val="1850"/>
              </a:lnSpc>
              <a:buSzPct val="100000"/>
              <a:buChar char="•"/>
            </a:pPr>
            <a:r>
              <a:rPr lang="en-US" sz="1600" b="1" dirty="0">
                <a:solidFill>
                  <a:srgbClr val="4B4A4A"/>
                </a:solidFill>
                <a:latin typeface="Century" panose="02040604050505020304" pitchFamily="18" charset="0"/>
                <a:ea typeface="Geist" pitchFamily="34" charset="-122"/>
                <a:cs typeface="Geist" pitchFamily="34" charset="-120"/>
              </a:rPr>
              <a:t>Девіантна поведінка</a:t>
            </a:r>
            <a:r>
              <a:rPr lang="en-US" sz="1600" dirty="0">
                <a:solidFill>
                  <a:srgbClr val="4B4A4A"/>
                </a:solidFill>
                <a:latin typeface="Century" panose="02040604050505020304" pitchFamily="18" charset="0"/>
                <a:ea typeface="Geist" pitchFamily="34" charset="-122"/>
                <a:cs typeface="Geist" pitchFamily="34" charset="-120"/>
              </a:rPr>
              <a:t> – схильність до правопорушень, суїцидальні наміри, формування алкогольної, тютюнової </a:t>
            </a:r>
            <a:r>
              <a:rPr lang="en-US" sz="1600" dirty="0" err="1">
                <a:solidFill>
                  <a:srgbClr val="4B4A4A"/>
                </a:solidFill>
                <a:latin typeface="Century" panose="02040604050505020304" pitchFamily="18" charset="0"/>
                <a:ea typeface="Geist" pitchFamily="34" charset="-122"/>
                <a:cs typeface="Geist" pitchFamily="34" charset="-120"/>
              </a:rPr>
              <a:t>чи</a:t>
            </a:r>
            <a:r>
              <a:rPr lang="en-US" sz="1600" dirty="0">
                <a:solidFill>
                  <a:srgbClr val="4B4A4A"/>
                </a:solidFill>
                <a:latin typeface="Century" panose="02040604050505020304" pitchFamily="18" charset="0"/>
                <a:ea typeface="Geist" pitchFamily="34" charset="-122"/>
                <a:cs typeface="Geist" pitchFamily="34" charset="-120"/>
              </a:rPr>
              <a:t> </a:t>
            </a:r>
            <a:r>
              <a:rPr lang="en-US" sz="1600" dirty="0" err="1">
                <a:solidFill>
                  <a:srgbClr val="4B4A4A"/>
                </a:solidFill>
                <a:latin typeface="Century" panose="02040604050505020304" pitchFamily="18" charset="0"/>
                <a:ea typeface="Geist" pitchFamily="34" charset="-122"/>
                <a:cs typeface="Geist" pitchFamily="34" charset="-120"/>
              </a:rPr>
              <a:t>наркотичної</a:t>
            </a:r>
            <a:endParaRPr lang="ru-RU" sz="1600" dirty="0">
              <a:solidFill>
                <a:srgbClr val="4B4A4A"/>
              </a:solidFill>
              <a:latin typeface="Century" panose="02040604050505020304" pitchFamily="18" charset="0"/>
              <a:ea typeface="Geist" pitchFamily="34" charset="-122"/>
              <a:cs typeface="Geist" pitchFamily="34" charset="-120"/>
            </a:endParaRPr>
          </a:p>
          <a:p>
            <a:pPr algn="l">
              <a:lnSpc>
                <a:spcPts val="1850"/>
              </a:lnSpc>
              <a:buSzPct val="100000"/>
            </a:pPr>
            <a:r>
              <a:rPr lang="ru-RU" sz="1600" dirty="0">
                <a:solidFill>
                  <a:srgbClr val="4B4A4A"/>
                </a:solidFill>
                <a:latin typeface="Century" panose="02040604050505020304" pitchFamily="18" charset="0"/>
                <a:ea typeface="Geist" pitchFamily="34" charset="-122"/>
                <a:cs typeface="Geist" pitchFamily="34" charset="-120"/>
              </a:rPr>
              <a:t>      </a:t>
            </a:r>
            <a:r>
              <a:rPr lang="en-US" sz="1600" dirty="0" err="1">
                <a:solidFill>
                  <a:srgbClr val="4B4A4A"/>
                </a:solidFill>
                <a:latin typeface="Century" panose="02040604050505020304" pitchFamily="18" charset="0"/>
                <a:ea typeface="Geist" pitchFamily="34" charset="-122"/>
                <a:cs typeface="Geist" pitchFamily="34" charset="-120"/>
              </a:rPr>
              <a:t>залежності</a:t>
            </a:r>
            <a:endParaRPr lang="en-US" sz="1600" dirty="0">
              <a:latin typeface="Century"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1722</Words>
  <Application>Microsoft Office PowerPoint</Application>
  <PresentationFormat>Произвольный</PresentationFormat>
  <Paragraphs>137</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Century</vt: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Вика</dc:creator>
  <cp:lastModifiedBy>Вика</cp:lastModifiedBy>
  <cp:revision>10</cp:revision>
  <dcterms:created xsi:type="dcterms:W3CDTF">2025-11-16T21:17:22Z</dcterms:created>
  <dcterms:modified xsi:type="dcterms:W3CDTF">2025-11-16T21:43:47Z</dcterms:modified>
</cp:coreProperties>
</file>