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7" r:id="rId9"/>
    <p:sldId id="264" r:id="rId10"/>
    <p:sldId id="265" r:id="rId11"/>
  </p:sldIdLst>
  <p:sldSz cx="14630400" cy="8229600"/>
  <p:notesSz cx="8229600" cy="14630400"/>
  <p:embeddedFontLst>
    <p:embeddedFont>
      <p:font typeface="Bricolage Grotesque Semi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nter" panose="020B0604020202020204" charset="0"/>
      <p:regular r:id="rId18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473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114740"/>
            <a:ext cx="71550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Булінг: міфи та реальність</a:t>
            </a:r>
            <a:endParaRPr lang="en-US" sz="4450" dirty="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17F319B0-6A28-46E6-BB89-1893D781751E}"/>
              </a:ext>
            </a:extLst>
          </p:cNvPr>
          <p:cNvSpPr/>
          <p:nvPr/>
        </p:nvSpPr>
        <p:spPr>
          <a:xfrm>
            <a:off x="6280189" y="2158379"/>
            <a:ext cx="71550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uk-UA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Виховна година на тему:  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7859"/>
            <a:ext cx="477893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Як протидіяти булінгу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00" y="1957268"/>
            <a:ext cx="340162" cy="4252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0906" y="1988463"/>
            <a:ext cx="123057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Говорити про проблему відкрито. Не замовчувати випадки цькування.</a:t>
            </a:r>
            <a:endParaRPr lang="en-US" sz="2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00" y="310265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133844"/>
            <a:ext cx="12305705" cy="816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Звертатися по допомогу. 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викладачів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психолога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батьків 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або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поліції</a:t>
            </a:r>
            <a:r>
              <a:rPr lang="uk-UA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якщо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</a:t>
            </a:r>
            <a:endParaRPr lang="uk-UA" sz="2400" dirty="0">
              <a:solidFill>
                <a:srgbClr val="2C292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кримінальні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дії).</a:t>
            </a:r>
            <a:endParaRPr lang="en-US" sz="2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00" y="4248031"/>
            <a:ext cx="340162" cy="4252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30906" y="4279225"/>
            <a:ext cx="12305705" cy="816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Підтримувати жертву. Слово підтримки та дружня позиція часто 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мають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велике</a:t>
            </a:r>
            <a:endParaRPr lang="en-US" sz="2400" dirty="0">
              <a:solidFill>
                <a:srgbClr val="2C292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значення</a:t>
            </a: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4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00" y="5393412"/>
            <a:ext cx="340162" cy="42529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530906" y="5424607"/>
            <a:ext cx="123057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Працювати з булером. Часто агресори самі потребують уваги й корекції поведінки.</a:t>
            </a:r>
            <a:endParaRPr lang="en-US" sz="24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00" y="6538793"/>
            <a:ext cx="340162" cy="425291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530906" y="6569988"/>
            <a:ext cx="123057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Формувати нульову толерантність до насильства в колективах.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8090" y="670441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Вступ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908090" y="149256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 перший понеділок жовтня у світі відзначають Всесвітній день запобігання булінгу. Мета цього дня — привернути увагу до проблеми булінгу, захистити дітей від насильства та травлі.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908090" y="295239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Булінг – це систематичне приниження, переслідування або агресія з боку однієї людини чи групи щодо іншої. Це явище може проявлятися у школі, в колективі, онлайн та офлайн.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908090" y="4347330"/>
            <a:ext cx="13042821" cy="725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 жаль, тема булінгу часто обростає </a:t>
            </a:r>
            <a:r>
              <a:rPr lang="en-US" sz="28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міфами</a:t>
            </a: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ru-RU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</a:t>
            </a: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які </a:t>
            </a:r>
            <a:r>
              <a:rPr lang="en-US" sz="28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проблему</a:t>
            </a: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або</a:t>
            </a:r>
            <a:endParaRPr lang="ru-RU" sz="2800" dirty="0">
              <a:solidFill>
                <a:srgbClr val="2C292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недооцінюють</a:t>
            </a:r>
            <a:r>
              <a:rPr lang="en-US" sz="2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або неправильно розуміють.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714" y="971907"/>
            <a:ext cx="3556754" cy="155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1. «Булінг – це просто дитячі пустощі»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762714" y="2731651"/>
            <a:ext cx="2588062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62714" y="3262193"/>
            <a:ext cx="3556754" cy="2981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Булінг – це не звичайні жарти. Це навмисні дії, що мають на меті принизити, образити чи підпорядкувати іншу людину. Такі ситуації можуть мати довготривалі психологічні наслідки: зниження самооцінки, тривожність, депресія, навіть суїцидальні думки.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4832152" y="971907"/>
            <a:ext cx="3556754" cy="2587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2. «Якщо дитину ображають – вона сама винна»</a:t>
            </a:r>
            <a:endParaRPr lang="en-US" sz="3250" dirty="0"/>
          </a:p>
        </p:txBody>
      </p:sp>
      <p:sp>
        <p:nvSpPr>
          <p:cNvPr id="7" name="Text 4"/>
          <p:cNvSpPr/>
          <p:nvPr/>
        </p:nvSpPr>
        <p:spPr>
          <a:xfrm>
            <a:off x="4832152" y="2871215"/>
            <a:ext cx="2588062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4800242" y="3559730"/>
            <a:ext cx="3556754" cy="2981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Жодна жертва не несе відповідальності за дії кривдників. Часто агресори обирають жертв через їхню «інакшість» (зовнішність, поведінку, соціальний статус, орієнтацію, успішність тощо) або просто через бажання продемонструвати силу та владу.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3083"/>
            <a:ext cx="350150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3. «Булінг загартовує характер»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7808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361968"/>
            <a:ext cx="3501509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Насправді булінг не формує силу – він часто залишає глибокі травми. Діти, які зазнали цькування, можуть втратити довіру до людей, уникати соціальних контактів, мати труднощі з навчанням і психічним здоров’ям.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4856321" y="853083"/>
            <a:ext cx="3501509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4. «Найкраще – не втручатися, вони самі розберуться»</a:t>
            </a:r>
            <a:endParaRPr lang="en-US" sz="3550" dirty="0"/>
          </a:p>
        </p:txBody>
      </p:sp>
      <p:sp>
        <p:nvSpPr>
          <p:cNvPr id="7" name="Text 4"/>
          <p:cNvSpPr/>
          <p:nvPr/>
        </p:nvSpPr>
        <p:spPr>
          <a:xfrm>
            <a:off x="4807149" y="36879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4856321" y="4217555"/>
            <a:ext cx="3501509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Невтручання лише посилює проблему. Мовчазна позиція свідків дає булеру відчуття безкарності. Втручання дорослих і однолітків, своєчасна реакція та підтримка можуть зупинити цькування.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22921" y="941784"/>
            <a:ext cx="7670959" cy="3517106"/>
          </a:xfrm>
          <a:prstGeom prst="roundRect">
            <a:avLst>
              <a:gd name="adj" fmla="val 31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061" y="941784"/>
            <a:ext cx="91440" cy="351710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93193" y="1143476"/>
            <a:ext cx="7198995" cy="894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5. «Булінг – це лише фізичне насильство»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493193" y="2145149"/>
            <a:ext cx="2236113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6493193" y="2531864"/>
            <a:ext cx="719899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Фізичний булінг – лише один із видів. Є ще: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493193" y="2925247"/>
            <a:ext cx="719899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Психологічний (погрози, ізоляція, маніпуляції),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6493193" y="3273862"/>
            <a:ext cx="719899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Вербальний (образи, глузування, приниження),</a:t>
            </a:r>
            <a:endParaRPr lang="en-US" dirty="0"/>
          </a:p>
        </p:txBody>
      </p:sp>
      <p:sp>
        <p:nvSpPr>
          <p:cNvPr id="10" name="Text 6"/>
          <p:cNvSpPr/>
          <p:nvPr/>
        </p:nvSpPr>
        <p:spPr>
          <a:xfrm>
            <a:off x="6493193" y="3622477"/>
            <a:ext cx="719899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Кібербулінг (переслідування та приниження в інтернеті),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6493193" y="3971092"/>
            <a:ext cx="719899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Економічний (вимагання грошей, псування речей тощо).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6222921" y="4637722"/>
            <a:ext cx="7670959" cy="2941638"/>
          </a:xfrm>
          <a:prstGeom prst="roundRect">
            <a:avLst>
              <a:gd name="adj" fmla="val 414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061" y="4637722"/>
            <a:ext cx="91440" cy="29416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493193" y="4839414"/>
            <a:ext cx="7198995" cy="894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6. «Булери – це просто “погані діти” або агресивні особи від природи»</a:t>
            </a:r>
            <a:endParaRPr lang="en-US" sz="2800" dirty="0"/>
          </a:p>
        </p:txBody>
      </p:sp>
      <p:sp>
        <p:nvSpPr>
          <p:cNvPr id="15" name="Text 10"/>
          <p:cNvSpPr/>
          <p:nvPr/>
        </p:nvSpPr>
        <p:spPr>
          <a:xfrm>
            <a:off x="6493193" y="5841087"/>
            <a:ext cx="2236113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6" name="Text 11"/>
          <p:cNvSpPr/>
          <p:nvPr/>
        </p:nvSpPr>
        <p:spPr>
          <a:xfrm>
            <a:off x="6493193" y="6227802"/>
            <a:ext cx="7198995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завжди. Часто за агресивною поведінкою стоять власні проблеми: відчуття безсилля вдома, бажання самоствердитись, відсутність уваги або навичок емпатії. Деякі булери самі є жертвами насильства в інших середовищах.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3083"/>
            <a:ext cx="3501509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7. «Жертви булінгу – це завжди слабкі або замкнуті діти»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147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495919"/>
            <a:ext cx="3501509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Будь-хто може стати мішенню. Часто жертвами стають діти, які чимось вирізняються: мають особливі здібності, успішні в навчанні, мають іншу зовнішність чи просто не хочуть підкорятися груповому тиску.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4856321" y="853083"/>
            <a:ext cx="3501509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8. «Якщо ігнорувати булінг – він сам пройде»</a:t>
            </a:r>
            <a:endParaRPr lang="en-US" sz="3550" dirty="0"/>
          </a:p>
        </p:txBody>
      </p:sp>
      <p:sp>
        <p:nvSpPr>
          <p:cNvPr id="7" name="Text 4"/>
          <p:cNvSpPr/>
          <p:nvPr/>
        </p:nvSpPr>
        <p:spPr>
          <a:xfrm>
            <a:off x="4856321" y="33477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4856321" y="3928943"/>
            <a:ext cx="3501509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Ігнорування часто провокує булера на ще більшу агресію. Жертва відчуває себе беззахисною, а агресор – безкарним. Своєчасне втручання дорослих та однолітків – ключ до зупинення цькування.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72277"/>
            <a:ext cx="6407944" cy="6085046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 w="7620">
            <a:solidFill>
              <a:srgbClr val="DFAB5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028224" y="130671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FAB58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1455539"/>
            <a:ext cx="306110" cy="3826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8224" y="2213967"/>
            <a:ext cx="5939076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9. «Якщо дитина не скаржиться – значить, усе гаразд»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1028224" y="4050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028224" y="4447401"/>
            <a:ext cx="5939076" cy="2590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Багато дітей мовчать через страх помсти, сором, недовіру до дорослих або переконання, що «ніхто не допоможе». Важливо звертати увагу на непрямі ознаки: зміни настрою, небажання ходити до школи, погіршення навчання, фізичні скарги без очевидних причин.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7428548" y="1072277"/>
            <a:ext cx="6408063" cy="6085046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 w="7620">
            <a:solidFill>
              <a:srgbClr val="EBCC7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130671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BCC75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48" y="1455539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2213967"/>
            <a:ext cx="5939195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10. «Кібербулінг – це несерйозно, бо “в інтернеті можна просто вимкнути телефон”»</a:t>
            </a:r>
            <a:endParaRPr lang="en-US" sz="3550" dirty="0"/>
          </a:p>
        </p:txBody>
      </p:sp>
      <p:sp>
        <p:nvSpPr>
          <p:cNvPr id="12" name="Text 8"/>
          <p:cNvSpPr/>
          <p:nvPr/>
        </p:nvSpPr>
        <p:spPr>
          <a:xfrm>
            <a:off x="7662982" y="46179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7662982" y="4959548"/>
            <a:ext cx="5939195" cy="2197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Кібербулінг може бути навіть болючішим: образливі фото, пости, коментарі поширюються швидко й можуть залишатися в мережі назавжди. Жертви часто почуваються беззахисними, бо цькування триває 24/7 і може охоплювати велику аудиторію.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0703"/>
            <a:ext cx="3543062" cy="2409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11. «Достатньо один раз поговорити з булером – і все вирішиться»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793790" y="3463290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957280"/>
            <a:ext cx="3543062" cy="2813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Булінг – це системна поведінка, а не одноразова суперечка. Для його подолання потрібна робота всієї шкільної спільноти: педагогів, психологів, батьків, однолітків. Одного виховного слова часто недостатньо.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4814768" y="860703"/>
            <a:ext cx="3543062" cy="3373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12. «Справжні друзі завжди вступляться – якщо не вступилися, значить, це не булінг»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4814768" y="3656052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4814768" y="4310773"/>
            <a:ext cx="3543062" cy="3143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Навіть друзі можуть мовчати через страх стати наступною мішенню, почуття безсилля або відсутність навичок правильної реакції. Це не означає, що булінгу не було – це означає, що свідки теж потребують підтримки та навчання, як реагувати.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44318"/>
            <a:ext cx="4219099" cy="5490264"/>
          </a:xfrm>
          <a:prstGeom prst="roundRect">
            <a:avLst>
              <a:gd name="adj" fmla="val 191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009412" y="859941"/>
            <a:ext cx="3787854" cy="1410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13. «Булінг стосується тільки школи»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1698427" y="2663894"/>
            <a:ext cx="2409944" cy="348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009412" y="3322731"/>
            <a:ext cx="3787854" cy="2451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Хоча найчастіше цькування пов’язують зі школами, булінг може відбуватися в університетах, на роботі, у спортивних секціях, гуртожитках, навіть у сім’ях. Це соціальна проблема, а не лише шкільна.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5205651" y="644318"/>
            <a:ext cx="4219099" cy="5490264"/>
          </a:xfrm>
          <a:prstGeom prst="roundRect">
            <a:avLst>
              <a:gd name="adj" fmla="val 191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21273" y="859940"/>
            <a:ext cx="3787854" cy="1561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14. «Булінг не можна зупинити, бо це завжди було і буде»</a:t>
            </a:r>
            <a:endParaRPr lang="en-US" sz="3000" dirty="0"/>
          </a:p>
        </p:txBody>
      </p:sp>
      <p:sp>
        <p:nvSpPr>
          <p:cNvPr id="8" name="Text 6"/>
          <p:cNvSpPr/>
          <p:nvPr/>
        </p:nvSpPr>
        <p:spPr>
          <a:xfrm>
            <a:off x="6110168" y="2637068"/>
            <a:ext cx="2409944" cy="348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5421273" y="3320246"/>
            <a:ext cx="3787854" cy="2814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Булінг – не «природне» явище. Багато шкіл та спільнот у світі суттєво знизили рівень цькування завдяки програмам профілактики, навчанню дітей емпатії, чітким правилам та залученню дорослих. Змінити ситуацію реально.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9617512" y="644318"/>
            <a:ext cx="4219099" cy="5490264"/>
          </a:xfrm>
          <a:prstGeom prst="roundRect">
            <a:avLst>
              <a:gd name="adj" fmla="val 191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33134" y="859941"/>
            <a:ext cx="3787854" cy="1493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Міф 15. «Жертви мають просто “постояти за себе”»</a:t>
            </a:r>
            <a:endParaRPr lang="en-US" sz="3000" dirty="0"/>
          </a:p>
        </p:txBody>
      </p:sp>
      <p:sp>
        <p:nvSpPr>
          <p:cNvPr id="12" name="Text 10"/>
          <p:cNvSpPr/>
          <p:nvPr/>
        </p:nvSpPr>
        <p:spPr>
          <a:xfrm>
            <a:off x="10522029" y="2569008"/>
            <a:ext cx="2409944" cy="348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Реальність: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9833134" y="3045238"/>
            <a:ext cx="3787854" cy="3157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кожна дитина має навички чи можливість захистити себе. До того ж це перекладає відповідальність з кривдника на жертву. Правильніше – створювати безпечне середовище, де відповідальність за припинення булінгу несуть дорослі та спільнота.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793729" y="6638268"/>
            <a:ext cx="1304282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Булінг – це не вигадка й не перебільшення. Це серйозна соціальна проблема, яка потребує уваги кожного: учнів, батьків, педагогів і суспільства. Розвінчання міфів – перший крок до її подолання.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983</Words>
  <Application>Microsoft Office PowerPoint</Application>
  <PresentationFormat>Произвольный</PresentationFormat>
  <Paragraphs>75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Inter</vt:lpstr>
      <vt:lpstr>Bricolage Grotesque Semi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Вика</dc:creator>
  <cp:lastModifiedBy>Вика</cp:lastModifiedBy>
  <cp:revision>15</cp:revision>
  <dcterms:created xsi:type="dcterms:W3CDTF">2025-10-05T18:33:58Z</dcterms:created>
  <dcterms:modified xsi:type="dcterms:W3CDTF">2025-10-05T19:05:45Z</dcterms:modified>
</cp:coreProperties>
</file>