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9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8" r:id="rId13"/>
    <p:sldId id="272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92" r:id="rId31"/>
    <p:sldId id="290" r:id="rId32"/>
    <p:sldId id="291" r:id="rId33"/>
    <p:sldId id="297" r:id="rId34"/>
    <p:sldId id="295" r:id="rId35"/>
    <p:sldId id="293" r:id="rId36"/>
    <p:sldId id="294" r:id="rId37"/>
    <p:sldId id="286" r:id="rId38"/>
    <p:sldId id="296" r:id="rId39"/>
    <p:sldId id="298" r:id="rId40"/>
    <p:sldId id="299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00" r:id="rId50"/>
    <p:sldId id="311" r:id="rId51"/>
    <p:sldId id="310" r:id="rId52"/>
    <p:sldId id="312" r:id="rId53"/>
    <p:sldId id="313" r:id="rId54"/>
    <p:sldId id="314" r:id="rId55"/>
    <p:sldId id="315" r:id="rId56"/>
    <p:sldId id="316" r:id="rId57"/>
    <p:sldId id="317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9" r:id="rId71"/>
    <p:sldId id="331" r:id="rId72"/>
    <p:sldId id="332" r:id="rId73"/>
    <p:sldId id="350" r:id="rId74"/>
    <p:sldId id="349" r:id="rId75"/>
    <p:sldId id="348" r:id="rId76"/>
    <p:sldId id="318" r:id="rId77"/>
    <p:sldId id="342" r:id="rId78"/>
    <p:sldId id="343" r:id="rId79"/>
    <p:sldId id="337" r:id="rId80"/>
    <p:sldId id="333" r:id="rId81"/>
    <p:sldId id="335" r:id="rId82"/>
    <p:sldId id="344" r:id="rId83"/>
    <p:sldId id="338" r:id="rId84"/>
    <p:sldId id="336" r:id="rId85"/>
    <p:sldId id="346" r:id="rId86"/>
    <p:sldId id="340" r:id="rId87"/>
    <p:sldId id="341" r:id="rId88"/>
    <p:sldId id="334" r:id="rId89"/>
    <p:sldId id="347" r:id="rId90"/>
    <p:sldId id="345" r:id="rId9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5EC"/>
    <a:srgbClr val="FE907E"/>
    <a:srgbClr val="D7650F"/>
    <a:srgbClr val="FC8A18"/>
    <a:srgbClr val="F8E556"/>
    <a:srgbClr val="91A808"/>
    <a:srgbClr val="EF7903"/>
    <a:srgbClr val="E37A07"/>
    <a:srgbClr val="E58555"/>
    <a:srgbClr val="FD9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FA29D-0131-4606-B5D0-C39E44358C40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9EA56-BDDF-43CE-9D85-F56EDC330A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64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9EA56-BDDF-43CE-9D85-F56EDC330A0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5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2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8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301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9651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285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694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9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319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24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2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16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21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79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3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76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24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8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2B37F9F-231E-46CC-A32A-7D1B03F002EE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8E760A4-CE6B-4EA4-B9B8-20AA55E1F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769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2%D0%B5%D0%BB%D0%B8%D0%BA%D0%B0_%D0%91%D1%80%D0%B8%D1%82%D0%B0%D0%BD%D1%96%D1%8F" TargetMode="External"/><Relationship Id="rId3" Type="http://schemas.openxmlformats.org/officeDocument/2006/relationships/image" Target="../media/image91.jpeg"/><Relationship Id="rId7" Type="http://schemas.openxmlformats.org/officeDocument/2006/relationships/hyperlink" Target="https://uk.wikipedia.org/wiki/%D0%A0%D0%BE%D1%81%D1%96%D1%8F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A1%D0%BF%D0%BE%D0%BB%D1%83%D1%87%D0%B5%D0%BD%D1%96_%D0%A8%D1%82%D0%B0%D1%82%D0%B8_%D0%90%D0%BC%D0%B5%D1%80%D0%B8%D0%BA%D0%B8" TargetMode="External"/><Relationship Id="rId5" Type="http://schemas.openxmlformats.org/officeDocument/2006/relationships/hyperlink" Target="https://uk.wikipedia.org/wiki/1994" TargetMode="External"/><Relationship Id="rId4" Type="http://schemas.openxmlformats.org/officeDocument/2006/relationships/hyperlink" Target="https://uk.wikipedia.org/wiki/5_%D0%B3%D1%80%D1%83%D0%B4%D0%BD%D1%8F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3%D1%80%D1%83%D0%B7%D1%96%D1%8F" TargetMode="External"/><Relationship Id="rId7" Type="http://schemas.openxmlformats.org/officeDocument/2006/relationships/hyperlink" Target="https://uk.wikipedia.org/wiki/%D0%A1%D0%A8%D0%90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9C%D0%BE%D0%BB%D0%B4%D0%BE%D0%B2%D0%B0" TargetMode="External"/><Relationship Id="rId5" Type="http://schemas.openxmlformats.org/officeDocument/2006/relationships/hyperlink" Target="https://uk.wikipedia.org/wiki/%D0%90%D0%B7%D0%B5%D1%80%D0%B1%D0%B0%D0%B9%D0%B4%D0%B6%D0%B0%D0%BD" TargetMode="External"/><Relationship Id="rId4" Type="http://schemas.openxmlformats.org/officeDocument/2006/relationships/hyperlink" Target="https://uk.wikipedia.org/wiki/%D0%A3%D0%BA%D1%80%D0%B0%D1%97%D0%BD%D0%B0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uain.press/politics/mykola-kiryeyev-vidmina-zvannya-geroj-ukrayiny-nagalna-potreba-899856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uain.press/_uploads/2018/08/Pasport-1-Foto-Vladyslav-Nedashkivskyj.jpg" TargetMode="External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плюралізм у радянських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83"/>
            <a:ext cx="12202429" cy="687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92859" y="541376"/>
            <a:ext cx="6988837" cy="5016758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</a:t>
            </a:r>
          </a:p>
          <a:p>
            <a:pPr algn="ctr"/>
            <a:r>
              <a:rPr lang="uk-UA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незалежної </a:t>
            </a:r>
          </a:p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 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Створення збройних сил Україн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64" y="0"/>
            <a:ext cx="10872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право 2"/>
          <p:cNvSpPr/>
          <p:nvPr/>
        </p:nvSpPr>
        <p:spPr>
          <a:xfrm>
            <a:off x="0" y="0"/>
            <a:ext cx="4161453" cy="6858000"/>
          </a:xfrm>
          <a:prstGeom prst="rightArrowCallou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6 грудня 1991р</a:t>
            </a:r>
          </a:p>
          <a:p>
            <a:pPr algn="ctr"/>
            <a:r>
              <a:rPr lang="uk-UA" sz="4000" b="1" i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Закон «Про збройні сили України»</a:t>
            </a:r>
            <a:endParaRPr lang="ru-RU" sz="4000" b="1" i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8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nk.org.ua/media/archive/uploads/pics/1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19" y="0"/>
            <a:ext cx="6347381" cy="889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ссылка на другую страницу 3"/>
          <p:cNvSpPr/>
          <p:nvPr/>
        </p:nvSpPr>
        <p:spPr>
          <a:xfrm>
            <a:off x="0" y="0"/>
            <a:ext cx="12192000" cy="1432874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Державними символами України є прапор, герб і гімн, </a:t>
            </a:r>
            <a:endParaRPr lang="uk-UA" sz="32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що </a:t>
            </a:r>
            <a:r>
              <a:rPr lang="uk-UA" sz="3200" b="1" dirty="0">
                <a:solidFill>
                  <a:srgbClr val="FFFF00"/>
                </a:solidFill>
              </a:rPr>
              <a:t>визначено статтею 20 Конституції України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75414" y="1432874"/>
            <a:ext cx="6306532" cy="5231875"/>
          </a:xfrm>
          <a:prstGeom prst="homePlate">
            <a:avLst/>
          </a:prstGeom>
          <a:solidFill>
            <a:srgbClr val="2025E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 січня 1992 р було ухвалено </a:t>
            </a:r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мелодію державного гімну на музику </a:t>
            </a:r>
            <a:endParaRPr lang="uk-UA" sz="3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</a:t>
            </a:r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</a:t>
            </a:r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Вербицького.</a:t>
            </a:r>
          </a:p>
          <a:p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</a:t>
            </a:r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екст гімну на слова </a:t>
            </a:r>
          </a:p>
          <a:p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</a:t>
            </a:r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</a:t>
            </a:r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Чубинського було затверджено </a:t>
            </a:r>
          </a:p>
          <a:p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 березня 2003 р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806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плюралізм у радянських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5868955" y="149289"/>
            <a:ext cx="5999585" cy="2995127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синьо-жовтий прапор </a:t>
            </a:r>
            <a:endParaRPr lang="uk-UA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28 </a:t>
            </a:r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січня 1992 р.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26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sser Coat of Arms of Ukraine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4" y="0"/>
            <a:ext cx="4907902" cy="684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5382706" y="433633"/>
            <a:ext cx="6608190" cy="4581427"/>
          </a:xfrm>
          <a:prstGeom prst="wedgeRoundRectCallout">
            <a:avLst>
              <a:gd name="adj1" fmla="val -61001"/>
              <a:gd name="adj2" fmla="val 66282"/>
              <a:gd name="adj3" fmla="val 16667"/>
            </a:avLst>
          </a:prstGeom>
          <a:solidFill>
            <a:srgbClr val="2025E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малий герб-тризуб </a:t>
            </a:r>
            <a:endParaRPr lang="uk-UA" sz="5400" b="1" spc="50" dirty="0" smtClean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uk-UA" sz="5400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 </a:t>
            </a:r>
            <a:r>
              <a:rPr lang="uk-UA" sz="5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лютого </a:t>
            </a:r>
            <a:r>
              <a:rPr lang="uk-UA" sz="5400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1992р</a:t>
            </a:r>
            <a:endParaRPr lang="ru-RU" sz="54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3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1156996"/>
          </a:xfrm>
          <a:prstGeom prst="rect">
            <a:avLst/>
          </a:prstGeom>
          <a:solidFill>
            <a:srgbClr val="2025E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Ще одним атрибутом державності є грошова </a:t>
            </a:r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одиниця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Блок-схема: знак завершения 3"/>
          <p:cNvSpPr/>
          <p:nvPr/>
        </p:nvSpPr>
        <p:spPr>
          <a:xfrm>
            <a:off x="2970245" y="1306286"/>
            <a:ext cx="6251510" cy="979714"/>
          </a:xfrm>
          <a:prstGeom prst="flowChartTerminator">
            <a:avLst/>
          </a:prstGeom>
          <a:solidFill>
            <a:srgbClr val="D3E90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Її </a:t>
            </a:r>
            <a:r>
              <a:rPr lang="uk-U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впровадження відбувалося в два етапи</a:t>
            </a:r>
            <a:endParaRPr lang="ru-RU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5505061" y="853751"/>
            <a:ext cx="970384" cy="643812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2" name="Picture 8" descr="Картинки по запросу &quot;купони багаторазового використання в Україні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76" y="3135085"/>
            <a:ext cx="557117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ссылка на другую страницу 13"/>
          <p:cNvSpPr/>
          <p:nvPr/>
        </p:nvSpPr>
        <p:spPr>
          <a:xfrm>
            <a:off x="6475445" y="2430623"/>
            <a:ext cx="5651241" cy="1101012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2400" b="1" i="1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0" algn="ctr"/>
            <a:r>
              <a:rPr lang="uk-UA" sz="2400" b="1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</a:t>
            </a:r>
            <a:r>
              <a:rPr lang="uk-UA" sz="2400" b="1" i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uk-UA" sz="2400" b="1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1996 р. введено національну валюту – гривню.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54" name="Picture 10" descr="Картинки по запросу &quot;купони багаторазового використання в Україні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81" y="3404999"/>
            <a:ext cx="4183909" cy="34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лок-схема: ссылка на другую страницу 15"/>
          <p:cNvSpPr/>
          <p:nvPr/>
        </p:nvSpPr>
        <p:spPr>
          <a:xfrm>
            <a:off x="373225" y="2399795"/>
            <a:ext cx="5617028" cy="1101012"/>
          </a:xfrm>
          <a:prstGeom prst="flowChartOffpageConnector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</a:t>
            </a:r>
            <a:r>
              <a:rPr lang="uk-UA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1992 р. було започатковано обіг купонів паралельно з рублем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трелка углом вверх 7"/>
          <p:cNvSpPr/>
          <p:nvPr/>
        </p:nvSpPr>
        <p:spPr>
          <a:xfrm rot="10800000">
            <a:off x="1713722" y="1716496"/>
            <a:ext cx="1256523" cy="779105"/>
          </a:xfrm>
          <a:prstGeom prst="bentUpArrow">
            <a:avLst/>
          </a:prstGeom>
          <a:solidFill>
            <a:srgbClr val="D3E90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углом вверх 10"/>
          <p:cNvSpPr/>
          <p:nvPr/>
        </p:nvSpPr>
        <p:spPr>
          <a:xfrm rot="10800000" flipH="1">
            <a:off x="9221755" y="1712672"/>
            <a:ext cx="1405812" cy="862745"/>
          </a:xfrm>
          <a:prstGeom prst="bentUpArrow">
            <a:avLst/>
          </a:prstGeom>
          <a:solidFill>
            <a:srgbClr val="D3E90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&quot;Прийняття Конституції Україн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351"/>
            <a:ext cx="3943685" cy="57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&quot;Прийняття Конституції України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676" y="1178350"/>
            <a:ext cx="3908323" cy="567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Прийняття Конституції України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53" y="1082351"/>
            <a:ext cx="4554456" cy="344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&quot;Прийняття Конституції України фото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98" y="3419473"/>
            <a:ext cx="28575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документ 6"/>
          <p:cNvSpPr/>
          <p:nvPr/>
        </p:nvSpPr>
        <p:spPr>
          <a:xfrm>
            <a:off x="0" y="-1"/>
            <a:ext cx="12192000" cy="1461155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Своєрідним підсумком на цьому етапі </a:t>
            </a:r>
            <a:endParaRPr lang="uk-UA" sz="28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було </a:t>
            </a:r>
            <a:r>
              <a:rPr lang="uk-U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прийняття </a:t>
            </a:r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нової </a:t>
            </a:r>
            <a:r>
              <a:rPr lang="uk-U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Конституції України. </a:t>
            </a:r>
            <a:endParaRPr lang="uk-UA" sz="28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 </a:t>
            </a:r>
            <a:r>
              <a:rPr lang="uk-U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відбулося 28 червня 1996 р.</a:t>
            </a:r>
            <a:endParaRPr lang="ru-RU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18869" y="5472880"/>
            <a:ext cx="33393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161 ст.</a:t>
            </a:r>
            <a:endParaRPr lang="ru-RU" sz="7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19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&quot;Верховна рада Україн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3254"/>
            <a:ext cx="8490987" cy="592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&quot;Верховна рада України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041" y="0"/>
            <a:ext cx="4791959" cy="30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-4714"/>
            <a:ext cx="8125906" cy="9379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i="1" dirty="0"/>
              <a:t>Надзвичайно важливим напрямком державотворення є формування трьох основних гілок влади </a:t>
            </a:r>
            <a:r>
              <a:rPr lang="uk-UA" sz="2200" b="1" i="1" dirty="0" smtClean="0"/>
              <a:t> </a:t>
            </a:r>
            <a:endParaRPr lang="ru-RU" sz="2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25905" y="3024434"/>
            <a:ext cx="4066095" cy="38335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u="sng" dirty="0">
                <a:solidFill>
                  <a:srgbClr val="FFFF00"/>
                </a:solidFill>
              </a:rPr>
              <a:t>Вища законодавча влада</a:t>
            </a:r>
            <a:r>
              <a:rPr lang="uk-UA" sz="2400" b="1" i="1" dirty="0">
                <a:solidFill>
                  <a:srgbClr val="FFFF00"/>
                </a:solidFill>
              </a:rPr>
              <a:t> в нашій країні належить Верховній Раді (450 депутатів). </a:t>
            </a:r>
            <a:endParaRPr lang="uk-UA" sz="2400" b="1" i="1" dirty="0" smtClean="0">
              <a:solidFill>
                <a:srgbClr val="FFFF00"/>
              </a:solidFill>
            </a:endParaRPr>
          </a:p>
          <a:p>
            <a:pPr algn="ctr"/>
            <a:r>
              <a:rPr lang="uk-UA" sz="2400" i="1" dirty="0" smtClean="0">
                <a:solidFill>
                  <a:srgbClr val="FFFF00"/>
                </a:solidFill>
              </a:rPr>
              <a:t>За </a:t>
            </a:r>
            <a:r>
              <a:rPr lang="uk-UA" sz="2400" i="1" dirty="0">
                <a:solidFill>
                  <a:srgbClr val="FFFF00"/>
                </a:solidFill>
              </a:rPr>
              <a:t>часів незалежності вибори до Верховної Ради відбувалися у 1994, 1998, 2002, 2006, 2007, 2012, </a:t>
            </a:r>
            <a:r>
              <a:rPr lang="uk-UA" sz="2400" i="1" dirty="0" smtClean="0">
                <a:solidFill>
                  <a:srgbClr val="FFFF00"/>
                </a:solidFill>
              </a:rPr>
              <a:t>2014, 2019 </a:t>
            </a:r>
            <a:r>
              <a:rPr lang="uk-UA" sz="2400" i="1" dirty="0">
                <a:solidFill>
                  <a:srgbClr val="FFFF00"/>
                </a:solidFill>
              </a:rPr>
              <a:t>роках. </a:t>
            </a:r>
            <a:endParaRPr lang="ru-RU" sz="2400" i="1" dirty="0">
              <a:solidFill>
                <a:srgbClr val="FFFF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1" y="1329178"/>
            <a:ext cx="2648931" cy="9049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/>
              <a:t>законодавча</a:t>
            </a:r>
            <a:endParaRPr lang="ru-RU" sz="2000" b="1" i="1" dirty="0"/>
          </a:p>
        </p:txBody>
      </p:sp>
      <p:sp>
        <p:nvSpPr>
          <p:cNvPr id="8" name="Овал 7"/>
          <p:cNvSpPr/>
          <p:nvPr/>
        </p:nvSpPr>
        <p:spPr>
          <a:xfrm>
            <a:off x="2808198" y="1329178"/>
            <a:ext cx="2432113" cy="9049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/>
              <a:t>виконавча</a:t>
            </a:r>
            <a:endParaRPr lang="ru-RU" sz="2000" b="1" i="1" dirty="0"/>
          </a:p>
        </p:txBody>
      </p:sp>
      <p:sp>
        <p:nvSpPr>
          <p:cNvPr id="9" name="Овал 8"/>
          <p:cNvSpPr/>
          <p:nvPr/>
        </p:nvSpPr>
        <p:spPr>
          <a:xfrm>
            <a:off x="5380720" y="1329178"/>
            <a:ext cx="2535811" cy="9049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/>
              <a:t>судова</a:t>
            </a:r>
            <a:endParaRPr lang="ru-RU" sz="2000" b="1" i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225485" y="933254"/>
            <a:ext cx="659876" cy="348791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057245" y="985101"/>
            <a:ext cx="0" cy="358215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580668" y="933254"/>
            <a:ext cx="796562" cy="348791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39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вибори до Верховної Ради України 1994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588" y="0"/>
            <a:ext cx="8644412" cy="58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&quot;вибори до Верховної Ради України 1994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3179"/>
            <a:ext cx="5393094" cy="404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0" y="0"/>
            <a:ext cx="4879910" cy="3498980"/>
          </a:xfrm>
          <a:prstGeom prst="flowChartDocumen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rgbClr val="FFFF00"/>
                </a:solidFill>
              </a:rPr>
              <a:t>Виборча система в Україні мішана: </a:t>
            </a:r>
            <a:r>
              <a:rPr lang="uk-UA" sz="2400" i="1" dirty="0">
                <a:solidFill>
                  <a:srgbClr val="FFFF00"/>
                </a:solidFill>
              </a:rPr>
              <a:t>50% депутатів обираються за партійними списками, а 50% - у мажоритарних (одномандатних) виборчих округах.</a:t>
            </a:r>
            <a:endParaRPr lang="ru-RU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Картинки по запросу &quot;Кабінет міністрів Україн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92370" y="4600280"/>
            <a:ext cx="5035514" cy="377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&quot;Кабінет міністрів Україн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21" y="18854"/>
            <a:ext cx="6205979" cy="464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&quot;Кабінет міністрів України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3324"/>
            <a:ext cx="7157650" cy="47746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документ 9"/>
          <p:cNvSpPr/>
          <p:nvPr/>
        </p:nvSpPr>
        <p:spPr>
          <a:xfrm>
            <a:off x="18854" y="0"/>
            <a:ext cx="5986021" cy="2809188"/>
          </a:xfrm>
          <a:prstGeom prst="flowChartDocumen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u="sng" dirty="0">
                <a:latin typeface="+mj-lt"/>
                <a:cs typeface="Times New Roman" panose="02020603050405020304" pitchFamily="18" charset="0"/>
              </a:rPr>
              <a:t>Другою важливою гілкою державної влади є виконавча влада</a:t>
            </a:r>
            <a:r>
              <a:rPr lang="uk-UA" sz="2400" b="1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+mj-lt"/>
                <a:cs typeface="Times New Roman" panose="02020603050405020304" pitchFamily="18" charset="0"/>
              </a:rPr>
              <a:t>Вона покликана здійснювати заходи для реалізації законів, прийнятих Верховною Радою</a:t>
            </a:r>
            <a:r>
              <a:rPr lang="uk-UA" dirty="0"/>
              <a:t>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57650" y="4668166"/>
            <a:ext cx="5034350" cy="21898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/>
              <a:t>Систему виконавчої влади становить Кабінет Міністрів, на рівні областей – державні адміністрації. 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6058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51722"/>
          </a:xfrm>
          <a:prstGeom prst="rect">
            <a:avLst/>
          </a:prstGeom>
          <a:solidFill>
            <a:srgbClr val="2025E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Главою держави виступає </a:t>
            </a:r>
            <a:r>
              <a:rPr lang="uk-UA" sz="4000" b="1" dirty="0" smtClean="0">
                <a:solidFill>
                  <a:srgbClr val="FFFF00"/>
                </a:solidFill>
              </a:rPr>
              <a:t>Президент 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12294" name="Picture 6" descr="Картинки по запросу &quot;Президенти Україн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2" y="1059347"/>
            <a:ext cx="12002935" cy="56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плюралізм у радянських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32" y="0"/>
            <a:ext cx="1034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ссылка на другую страницу 1"/>
          <p:cNvSpPr/>
          <p:nvPr/>
        </p:nvSpPr>
        <p:spPr>
          <a:xfrm>
            <a:off x="0" y="0"/>
            <a:ext cx="2612571" cy="6932645"/>
          </a:xfrm>
          <a:prstGeom prst="flowChartOffpageConnector">
            <a:avLst/>
          </a:prstGeom>
          <a:solidFill>
            <a:srgbClr val="2025EC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серпня 1991р</a:t>
            </a:r>
          </a:p>
          <a:p>
            <a:pPr algn="ctr"/>
            <a:endParaRPr lang="uk-UA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ухвалення «Акту проголошення незалежності України»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&quot;Президенти Україн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5939" cy="458644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ссылка на другую страницу 1"/>
          <p:cNvSpPr/>
          <p:nvPr/>
        </p:nvSpPr>
        <p:spPr>
          <a:xfrm>
            <a:off x="13697" y="4586449"/>
            <a:ext cx="5725939" cy="2271551"/>
          </a:xfrm>
          <a:prstGeom prst="flowChartOffpageConnector">
            <a:avLst/>
          </a:prstGeom>
          <a:solidFill>
            <a:srgbClr val="FD9D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У 1991 р. Президентом обрали </a:t>
            </a:r>
            <a:endParaRPr lang="uk-UA" sz="2400" b="1" i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Л</a:t>
            </a:r>
            <a:r>
              <a:rPr lang="uk-UA" sz="2400" b="1" i="1" dirty="0">
                <a:solidFill>
                  <a:schemeClr val="bg1"/>
                </a:solidFill>
              </a:rPr>
              <a:t>. Кравчука (достроково припинив свої повноваження внаслідок політичної кризи 1994 р.)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3320" name="Picture 8" descr="Картинки по запросу &quot;Л. Кучма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39" y="0"/>
            <a:ext cx="6466061" cy="461861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ссылка на другую страницу 2"/>
          <p:cNvSpPr/>
          <p:nvPr/>
        </p:nvSpPr>
        <p:spPr>
          <a:xfrm>
            <a:off x="5725939" y="4586449"/>
            <a:ext cx="6466061" cy="2271551"/>
          </a:xfrm>
          <a:prstGeom prst="flowChartOffpageConnector">
            <a:avLst/>
          </a:prstGeom>
          <a:solidFill>
            <a:srgbClr val="D3E90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rgbClr val="002060"/>
                </a:solidFill>
              </a:rPr>
              <a:t>У</a:t>
            </a:r>
            <a:r>
              <a:rPr lang="uk-UA" sz="3200" b="1" i="1" dirty="0" smtClean="0">
                <a:solidFill>
                  <a:srgbClr val="002060"/>
                </a:solidFill>
              </a:rPr>
              <a:t> </a:t>
            </a:r>
            <a:r>
              <a:rPr lang="uk-UA" sz="3200" b="1" i="1" dirty="0">
                <a:solidFill>
                  <a:srgbClr val="002060"/>
                </a:solidFill>
              </a:rPr>
              <a:t>1994 і 1999 рр. </a:t>
            </a:r>
            <a:r>
              <a:rPr lang="uk-UA" sz="3200" b="1" i="1" dirty="0" smtClean="0">
                <a:solidFill>
                  <a:srgbClr val="002060"/>
                </a:solidFill>
              </a:rPr>
              <a:t>двічі </a:t>
            </a:r>
          </a:p>
          <a:p>
            <a:pPr algn="ctr"/>
            <a:r>
              <a:rPr lang="uk-UA" sz="3200" b="1" i="1" dirty="0" smtClean="0">
                <a:solidFill>
                  <a:srgbClr val="002060"/>
                </a:solidFill>
              </a:rPr>
              <a:t>обирали Л</a:t>
            </a:r>
            <a:r>
              <a:rPr lang="uk-UA" sz="3200" b="1" i="1" dirty="0">
                <a:solidFill>
                  <a:srgbClr val="002060"/>
                </a:solidFill>
              </a:rPr>
              <a:t>. Кучму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Картинки по запросу &quot;Ющенко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4" y="0"/>
            <a:ext cx="5132862" cy="684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Картинки по запросу &quot;В. Янукович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91" y="0"/>
            <a:ext cx="5055909" cy="687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знак завершения 1"/>
          <p:cNvSpPr/>
          <p:nvPr/>
        </p:nvSpPr>
        <p:spPr>
          <a:xfrm>
            <a:off x="0" y="6061435"/>
            <a:ext cx="6419654" cy="782381"/>
          </a:xfrm>
          <a:prstGeom prst="flowChartTerminator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tx1"/>
                </a:solidFill>
              </a:rPr>
              <a:t>В. Ющенко (2005 – 2010)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>
            <a:off x="6551629" y="6127423"/>
            <a:ext cx="5640371" cy="716393"/>
          </a:xfrm>
          <a:prstGeom prst="flowChartTerminator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/>
              <a:t>В</a:t>
            </a:r>
            <a:r>
              <a:rPr lang="uk-UA" sz="2800" b="1" i="1" dirty="0"/>
              <a:t>. </a:t>
            </a:r>
            <a:r>
              <a:rPr lang="uk-UA" sz="2800" b="1" i="1" dirty="0" smtClean="0"/>
              <a:t>Янукович (2010 – 2014)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&quot;Порошенко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6" y="413866"/>
            <a:ext cx="8538361" cy="608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6693031" y="89555"/>
            <a:ext cx="5326145" cy="6768445"/>
          </a:xfrm>
          <a:prstGeom prst="flowChartDocumen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u="sng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П</a:t>
            </a:r>
            <a:r>
              <a:rPr lang="uk-UA" sz="2800" b="1" i="1" u="sng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uk-UA" sz="2800" b="1" i="1" u="sng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Порошенко (2014 – 2019)</a:t>
            </a:r>
          </a:p>
          <a:p>
            <a:pPr algn="ctr"/>
            <a:r>
              <a:rPr lang="ru-RU" sz="2400" i="1" dirty="0">
                <a:latin typeface="+mj-lt"/>
                <a:cs typeface="Times New Roman" panose="02020603050405020304" pitchFamily="18" charset="0"/>
              </a:rPr>
              <a:t>За президентства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призупинив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 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активну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російську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агресію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на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сході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України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добився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 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зовнішньополітичної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підтримки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+mj-lt"/>
                <a:cs typeface="Times New Roman" panose="02020603050405020304" pitchFamily="18" charset="0"/>
              </a:rPr>
              <a:t>України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+mj-lt"/>
                <a:cs typeface="Times New Roman" panose="02020603050405020304" pitchFamily="18" charset="0"/>
              </a:rPr>
              <a:t>державами 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Заходу.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Отримав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 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безвізовий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режим з </a:t>
            </a:r>
            <a:r>
              <a:rPr lang="ru-RU" sz="2400" i="1" dirty="0" smtClean="0">
                <a:latin typeface="+mj-lt"/>
                <a:cs typeface="Times New Roman" panose="02020603050405020304" pitchFamily="18" charset="0"/>
              </a:rPr>
              <a:t>ЄС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+mj-lt"/>
                <a:cs typeface="Times New Roman" panose="02020603050405020304" pitchFamily="18" charset="0"/>
              </a:rPr>
              <a:t>(2017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).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Сприяв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 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наданню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автокефалії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Українській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православній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+mj-lt"/>
                <a:cs typeface="Times New Roman" panose="02020603050405020304" pitchFamily="18" charset="0"/>
              </a:rPr>
              <a:t>церкві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+mj-lt"/>
                <a:cs typeface="Times New Roman" panose="02020603050405020304" pitchFamily="18" charset="0"/>
              </a:rPr>
              <a:t>(2018—2019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). </a:t>
            </a:r>
            <a:r>
              <a:rPr lang="ru-RU" sz="2400" i="1" dirty="0" err="1" smtClean="0">
                <a:latin typeface="+mj-lt"/>
                <a:cs typeface="Times New Roman" panose="02020603050405020304" pitchFamily="18" charset="0"/>
              </a:rPr>
              <a:t>Після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 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Чорноморського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+mj-lt"/>
                <a:cs typeface="Times New Roman" panose="02020603050405020304" pitchFamily="18" charset="0"/>
              </a:rPr>
              <a:t>інциденту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+mj-lt"/>
                <a:cs typeface="Times New Roman" panose="02020603050405020304" pitchFamily="18" charset="0"/>
              </a:rPr>
              <a:t>тимчасово</a:t>
            </a:r>
            <a:r>
              <a:rPr lang="ru-RU" sz="2400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запровадив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 </a:t>
            </a:r>
            <a:r>
              <a:rPr lang="ru-RU" sz="2400" i="1" dirty="0" err="1">
                <a:latin typeface="+mj-lt"/>
                <a:cs typeface="Times New Roman" panose="02020603050405020304" pitchFamily="18" charset="0"/>
              </a:rPr>
              <a:t>воєнний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+mj-lt"/>
                <a:cs typeface="Times New Roman" panose="02020603050405020304" pitchFamily="18" charset="0"/>
              </a:rPr>
              <a:t>стан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+mj-lt"/>
                <a:cs typeface="Times New Roman" panose="02020603050405020304" pitchFamily="18" charset="0"/>
              </a:rPr>
              <a:t>(2018</a:t>
            </a:r>
            <a:r>
              <a:rPr lang="ru-RU" sz="2400" i="1" dirty="0">
                <a:latin typeface="+mj-lt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9576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&quot;В. Зеленський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26771" cy="68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&quot;В. Зеленський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605" y="170608"/>
            <a:ext cx="2639461" cy="357910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ссылка на другую страницу 1"/>
          <p:cNvSpPr/>
          <p:nvPr/>
        </p:nvSpPr>
        <p:spPr>
          <a:xfrm>
            <a:off x="9265298" y="3937518"/>
            <a:ext cx="2732768" cy="2752531"/>
          </a:xfrm>
          <a:prstGeom prst="flowChartOffpageConnector">
            <a:avLst/>
          </a:prstGeom>
          <a:solidFill>
            <a:srgbClr val="EF790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В</a:t>
            </a:r>
            <a:r>
              <a:rPr lang="uk-UA" sz="2800" b="1" dirty="0">
                <a:solidFill>
                  <a:srgbClr val="002060"/>
                </a:solidFill>
              </a:rPr>
              <a:t>. </a:t>
            </a:r>
            <a:r>
              <a:rPr lang="uk-UA" sz="2800" b="1" dirty="0" smtClean="0">
                <a:solidFill>
                  <a:srgbClr val="002060"/>
                </a:solidFill>
              </a:rPr>
              <a:t>Зеленський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б</a:t>
            </a:r>
            <a:r>
              <a:rPr lang="uk-UA" sz="2800" b="1" dirty="0" smtClean="0">
                <a:solidFill>
                  <a:srgbClr val="002060"/>
                </a:solidFill>
              </a:rPr>
              <a:t>ув обраний президентом у 2019р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0"/>
            <a:ext cx="12192000" cy="848412"/>
          </a:xfrm>
          <a:prstGeom prst="flowChartProcess">
            <a:avLst/>
          </a:prstGeom>
          <a:solidFill>
            <a:srgbClr val="FD9D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i="1" dirty="0">
                <a:solidFill>
                  <a:srgbClr val="002060"/>
                </a:solidFill>
              </a:rPr>
              <a:t>Третя гілка влади – судова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385739" y="1566420"/>
            <a:ext cx="4169790" cy="198905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>
                <a:solidFill>
                  <a:schemeClr val="bg1"/>
                </a:solidFill>
              </a:rPr>
              <a:t>Верховний суд України</a:t>
            </a:r>
            <a:endParaRPr lang="ru-RU" sz="3600" b="1" i="1">
              <a:solidFill>
                <a:schemeClr val="bg1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6557914" y="4273484"/>
            <a:ext cx="4169790" cy="198905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>
                <a:solidFill>
                  <a:schemeClr val="bg1"/>
                </a:solidFill>
              </a:rPr>
              <a:t>Прокуратура</a:t>
            </a:r>
            <a:endParaRPr lang="ru-RU" sz="3600" b="1" i="1">
              <a:solidFill>
                <a:schemeClr val="bg1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417161" y="4273484"/>
            <a:ext cx="4169790" cy="198905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>
                <a:solidFill>
                  <a:schemeClr val="bg1"/>
                </a:solidFill>
              </a:rPr>
              <a:t>Вища рада юстиції</a:t>
            </a:r>
            <a:endParaRPr lang="ru-RU" sz="3600" b="1" i="1">
              <a:solidFill>
                <a:schemeClr val="bg1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463646" y="1566420"/>
            <a:ext cx="4169790" cy="198905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>
                <a:solidFill>
                  <a:schemeClr val="bg1"/>
                </a:solidFill>
              </a:rPr>
              <a:t>Конституційний суд України</a:t>
            </a:r>
            <a:endParaRPr lang="ru-RU" sz="3600" b="1" i="1">
              <a:solidFill>
                <a:schemeClr val="bg1"/>
              </a:solidFill>
            </a:endParaRPr>
          </a:p>
        </p:txBody>
      </p:sp>
      <p:sp>
        <p:nvSpPr>
          <p:cNvPr id="7" name="Крест 6"/>
          <p:cNvSpPr/>
          <p:nvPr/>
        </p:nvSpPr>
        <p:spPr>
          <a:xfrm>
            <a:off x="5147036" y="3028360"/>
            <a:ext cx="1761242" cy="1769883"/>
          </a:xfrm>
          <a:prstGeom prst="plu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662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/>
              <a:t>16 квітня 2000 р. відбувся Всеукраїнський </a:t>
            </a:r>
            <a:r>
              <a:rPr lang="uk-UA" sz="3200" b="1" i="1" dirty="0" smtClean="0"/>
              <a:t>референдум</a:t>
            </a:r>
            <a:r>
              <a:rPr lang="uk-UA" sz="3200" dirty="0" smtClean="0"/>
              <a:t> </a:t>
            </a:r>
            <a:endParaRPr lang="ru-RU" sz="3200" dirty="0"/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298580" y="2192691"/>
            <a:ext cx="3707362" cy="1716833"/>
          </a:xfrm>
          <a:prstGeom prst="snip2DiagRect">
            <a:avLst/>
          </a:prstGeom>
          <a:solidFill>
            <a:srgbClr val="2025E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/>
              <a:t>створення двопалатного парламенту</a:t>
            </a:r>
            <a:endParaRPr lang="ru-RU" sz="2400" b="1"/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1175657" y="4103747"/>
            <a:ext cx="9974425" cy="1520890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П</a:t>
            </a:r>
            <a:r>
              <a:rPr lang="uk-UA" sz="2000" b="1" i="1" dirty="0" smtClean="0">
                <a:solidFill>
                  <a:srgbClr val="002060"/>
                </a:solidFill>
              </a:rPr>
              <a:t>раво </a:t>
            </a:r>
            <a:r>
              <a:rPr lang="uk-UA" sz="2000" b="1" i="1" dirty="0">
                <a:solidFill>
                  <a:srgbClr val="002060"/>
                </a:solidFill>
              </a:rPr>
              <a:t>Президента достроково розпускати парламент, якщо депутати протягом одного місяця не сформує постійної діючою парламентської більшості або протягом трьох місяців не затвердить підготовлений Кабінетом Міністрів </a:t>
            </a:r>
            <a:r>
              <a:rPr lang="uk-UA" sz="2000" b="1" i="1" dirty="0" smtClean="0">
                <a:solidFill>
                  <a:srgbClr val="002060"/>
                </a:solidFill>
              </a:rPr>
              <a:t>України бюджет країни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8186058" y="2192691"/>
            <a:ext cx="3707362" cy="1716833"/>
          </a:xfrm>
          <a:prstGeom prst="snip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/>
              <a:t>ліквідація права депутатської недоторканості</a:t>
            </a:r>
            <a:endParaRPr lang="ru-RU" sz="2400" b="1"/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4242319" y="2192692"/>
            <a:ext cx="3707362" cy="1716833"/>
          </a:xfrm>
          <a:prstGeom prst="snip2Diag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/>
              <a:t>скорочення кількості депутатів з 450 до 300</a:t>
            </a:r>
            <a:endParaRPr lang="ru-RU" sz="2400" b="1"/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2634343" y="989045"/>
            <a:ext cx="6923314" cy="1492898"/>
          </a:xfrm>
          <a:prstGeom prst="downArrowCallou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Результатами референдуму </a:t>
            </a:r>
            <a:r>
              <a:rPr lang="uk-UA" sz="2800" b="1" dirty="0" smtClean="0"/>
              <a:t>стало</a:t>
            </a:r>
          </a:p>
          <a:p>
            <a:pPr algn="ctr"/>
            <a:r>
              <a:rPr lang="uk-UA" sz="2800" b="1" dirty="0" smtClean="0"/>
              <a:t>(проголосували «за»)</a:t>
            </a:r>
            <a:endParaRPr lang="ru-RU" sz="2800" b="1" dirty="0"/>
          </a:p>
        </p:txBody>
      </p:sp>
      <p:sp>
        <p:nvSpPr>
          <p:cNvPr id="10" name="Блок-схема: ссылка на другую страницу 9"/>
          <p:cNvSpPr/>
          <p:nvPr/>
        </p:nvSpPr>
        <p:spPr>
          <a:xfrm>
            <a:off x="1189652" y="5818859"/>
            <a:ext cx="9974425" cy="1032752"/>
          </a:xfrm>
          <a:prstGeom prst="flowChartOffpageConnector">
            <a:avLst/>
          </a:prstGeom>
          <a:solidFill>
            <a:srgbClr val="C33AF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>
                <a:solidFill>
                  <a:schemeClr val="bg1"/>
                </a:solidFill>
              </a:rPr>
              <a:t>Процес виконання рішень референдуму не був реалізований у повному обсязі</a:t>
            </a:r>
            <a:endParaRPr lang="ru-RU" sz="2800" b="1" i="1">
              <a:solidFill>
                <a:schemeClr val="bg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579706" y="662293"/>
            <a:ext cx="821093" cy="479665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710334" y="5479152"/>
            <a:ext cx="905070" cy="48519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6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знак завершения 5"/>
          <p:cNvSpPr/>
          <p:nvPr/>
        </p:nvSpPr>
        <p:spPr>
          <a:xfrm>
            <a:off x="326572" y="5495731"/>
            <a:ext cx="11765900" cy="1259633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З 2014р Україна знову стала 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парламентсько-президентською республікою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7" name="Блок-схема: ссылка на другую страницу 6"/>
          <p:cNvSpPr/>
          <p:nvPr/>
        </p:nvSpPr>
        <p:spPr>
          <a:xfrm>
            <a:off x="485192" y="1483567"/>
            <a:ext cx="4823927" cy="4450703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</a:rPr>
              <a:t>З 1 січня </a:t>
            </a:r>
            <a:r>
              <a:rPr lang="uk-UA" sz="3200" b="1" i="1" u="sng" dirty="0" smtClean="0">
                <a:solidFill>
                  <a:srgbClr val="C00000"/>
                </a:solidFill>
              </a:rPr>
              <a:t>2006р</a:t>
            </a:r>
            <a:r>
              <a:rPr lang="uk-UA" sz="3200" b="1" i="1" dirty="0" smtClean="0">
                <a:solidFill>
                  <a:srgbClr val="002060"/>
                </a:solidFill>
              </a:rPr>
              <a:t> Україна ставала </a:t>
            </a:r>
            <a:r>
              <a:rPr lang="uk-UA" sz="3200" b="1" i="1" u="sng" dirty="0" smtClean="0">
                <a:solidFill>
                  <a:srgbClr val="C00000"/>
                </a:solidFill>
              </a:rPr>
              <a:t>парламентсько-президентською</a:t>
            </a:r>
            <a:r>
              <a:rPr lang="uk-UA" sz="3200" b="1" i="1" dirty="0" smtClean="0">
                <a:solidFill>
                  <a:srgbClr val="002060"/>
                </a:solidFill>
              </a:rPr>
              <a:t> республікою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8" name="Блок-схема: ссылка на другую страницу 7"/>
          <p:cNvSpPr/>
          <p:nvPr/>
        </p:nvSpPr>
        <p:spPr>
          <a:xfrm>
            <a:off x="6885991" y="1483567"/>
            <a:ext cx="4861249" cy="4450702"/>
          </a:xfrm>
          <a:prstGeom prst="flowChartOffpageConnector">
            <a:avLst/>
          </a:prstGeom>
          <a:solidFill>
            <a:srgbClr val="FD9D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i="1" dirty="0" smtClean="0">
              <a:solidFill>
                <a:srgbClr val="002060"/>
              </a:solidFill>
            </a:endParaRP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1 жовтня </a:t>
            </a:r>
            <a:r>
              <a:rPr lang="uk-UA" sz="2800" b="1" i="1" u="sng" dirty="0" smtClean="0">
                <a:solidFill>
                  <a:schemeClr val="accent6">
                    <a:lumMod val="50000"/>
                  </a:schemeClr>
                </a:solidFill>
              </a:rPr>
              <a:t>2010р</a:t>
            </a:r>
            <a:r>
              <a:rPr lang="uk-UA" sz="2800" b="1" i="1" dirty="0" smtClean="0">
                <a:solidFill>
                  <a:srgbClr val="002060"/>
                </a:solidFill>
              </a:rPr>
              <a:t> Конституційний суд  скасував ці зміни і повернув Україну до </a:t>
            </a:r>
            <a:r>
              <a:rPr lang="uk-UA" sz="2800" b="1" i="1" u="sng" dirty="0" smtClean="0">
                <a:solidFill>
                  <a:schemeClr val="accent6">
                    <a:lumMod val="50000"/>
                  </a:schemeClr>
                </a:solidFill>
              </a:rPr>
              <a:t>президентсько-парламентської </a:t>
            </a:r>
            <a:r>
              <a:rPr lang="uk-UA" sz="2800" b="1" i="1" dirty="0" smtClean="0">
                <a:solidFill>
                  <a:srgbClr val="002060"/>
                </a:solidFill>
              </a:rPr>
              <a:t>республіки </a:t>
            </a:r>
          </a:p>
          <a:p>
            <a:pPr algn="ctr"/>
            <a:r>
              <a:rPr lang="uk-UA" sz="2000" b="1" i="1" dirty="0" smtClean="0">
                <a:solidFill>
                  <a:srgbClr val="002060"/>
                </a:solidFill>
              </a:rPr>
              <a:t>(за Конституцією з 28 червня 1996р)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9" name="Блок-схема: ссылка на другую страницу 8"/>
          <p:cNvSpPr/>
          <p:nvPr/>
        </p:nvSpPr>
        <p:spPr>
          <a:xfrm>
            <a:off x="0" y="0"/>
            <a:ext cx="11999167" cy="1735493"/>
          </a:xfrm>
          <a:prstGeom prst="flowChartOffpage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У </a:t>
            </a:r>
            <a:r>
              <a:rPr lang="uk-UA" sz="3200" b="1" i="1" dirty="0"/>
              <a:t>грудні 2004 р</a:t>
            </a:r>
            <a:r>
              <a:rPr lang="uk-UA" sz="3200" b="1" dirty="0"/>
              <a:t>. були внесені зміни та доповнення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до </a:t>
            </a:r>
            <a:r>
              <a:rPr lang="uk-UA" sz="3200" b="1" dirty="0"/>
              <a:t>Конституції України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260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6119" y="0"/>
            <a:ext cx="7470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ЕКОНОМІКА УКРАЇНИ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>
            <a:off x="304603" y="1017906"/>
            <a:ext cx="11402008" cy="802432"/>
          </a:xfrm>
          <a:prstGeom prst="flowChartTerminator">
            <a:avLst/>
          </a:prstGeom>
          <a:solidFill>
            <a:srgbClr val="91A80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chemeClr val="bg1"/>
                </a:solidFill>
              </a:rPr>
              <a:t>Стан господарства після розпаду СРСР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29885" y="1918509"/>
            <a:ext cx="5330714" cy="1732834"/>
          </a:xfrm>
          <a:prstGeom prst="round2Same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rgbClr val="002060"/>
                </a:solidFill>
              </a:rPr>
              <a:t>Майже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повне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одержавлення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економіки</a:t>
            </a:r>
            <a:r>
              <a:rPr lang="ru-RU" sz="2000" b="1" i="1" dirty="0">
                <a:solidFill>
                  <a:srgbClr val="002060"/>
                </a:solidFill>
              </a:rPr>
              <a:t> (92 </a:t>
            </a:r>
            <a:r>
              <a:rPr lang="ru-RU" sz="2000" b="1" i="1" dirty="0" smtClean="0">
                <a:solidFill>
                  <a:srgbClr val="002060"/>
                </a:solidFill>
              </a:rPr>
              <a:t>% </a:t>
            </a:r>
            <a:r>
              <a:rPr lang="ru-RU" sz="2000" b="1" i="1" dirty="0" err="1">
                <a:solidFill>
                  <a:srgbClr val="002060"/>
                </a:solidFill>
              </a:rPr>
              <a:t>виробництва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перебувало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в руках </a:t>
            </a:r>
            <a:r>
              <a:rPr lang="ru-RU" sz="2000" b="1" i="1" dirty="0" err="1">
                <a:solidFill>
                  <a:srgbClr val="002060"/>
                </a:solidFill>
              </a:rPr>
              <a:t>держави</a:t>
            </a:r>
            <a:r>
              <a:rPr lang="ru-RU" sz="2000" b="1" i="1" dirty="0">
                <a:solidFill>
                  <a:srgbClr val="002060"/>
                </a:solidFill>
              </a:rPr>
              <a:t>).</a:t>
            </a: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1365212" y="5344882"/>
            <a:ext cx="4456825" cy="1282284"/>
          </a:xfrm>
          <a:prstGeom prst="round2Same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rgbClr val="002060"/>
                </a:solidFill>
              </a:rPr>
              <a:t>Застаріла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матеріально-технічна</a:t>
            </a:r>
            <a:r>
              <a:rPr lang="ru-RU" sz="2000" b="1" i="1" dirty="0">
                <a:solidFill>
                  <a:srgbClr val="002060"/>
                </a:solidFill>
              </a:rPr>
              <a:t> база; </a:t>
            </a:r>
            <a:r>
              <a:rPr lang="ru-RU" sz="2000" b="1" i="1" dirty="0" err="1">
                <a:solidFill>
                  <a:srgbClr val="002060"/>
                </a:solidFill>
              </a:rPr>
              <a:t>значна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зношеність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основних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фондів</a:t>
            </a:r>
            <a:r>
              <a:rPr lang="ru-RU" sz="2000" b="1" i="1" dirty="0" smtClean="0">
                <a:solidFill>
                  <a:srgbClr val="002060"/>
                </a:solidFill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</a:rPr>
              <a:t>низька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продуктивність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праці</a:t>
            </a:r>
            <a:r>
              <a:rPr lang="ru-RU" sz="2000" b="1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6432366" y="5341233"/>
            <a:ext cx="4456825" cy="1282284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rgbClr val="002060"/>
                </a:solidFill>
              </a:rPr>
              <a:t>Відсутність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дієвих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стимулів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праці</a:t>
            </a:r>
            <a:r>
              <a:rPr lang="ru-RU" sz="2000" b="1" i="1" dirty="0">
                <a:solidFill>
                  <a:srgbClr val="002060"/>
                </a:solidFill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</a:rPr>
              <a:t>панування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зрівнялівки</a:t>
            </a:r>
            <a:r>
              <a:rPr lang="ru-RU" sz="2000" b="1" i="1" dirty="0">
                <a:solidFill>
                  <a:srgbClr val="002060"/>
                </a:solidFill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</a:rPr>
              <a:t>відчуження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від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управління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власністю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6680144" y="3768722"/>
            <a:ext cx="5026467" cy="1282284"/>
          </a:xfrm>
          <a:prstGeom prst="round2SameRect">
            <a:avLst/>
          </a:prstGeom>
          <a:solidFill>
            <a:srgbClr val="F8E55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rgbClr val="002060"/>
                </a:solidFill>
              </a:rPr>
              <a:t>Відсутність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різних</a:t>
            </a:r>
            <a:r>
              <a:rPr lang="ru-RU" sz="2000" b="1" i="1" dirty="0">
                <a:solidFill>
                  <a:srgbClr val="002060"/>
                </a:solidFill>
              </a:rPr>
              <a:t> форм </a:t>
            </a:r>
            <a:r>
              <a:rPr lang="ru-RU" sz="2000" b="1" i="1" dirty="0" err="1">
                <a:solidFill>
                  <a:srgbClr val="002060"/>
                </a:solidFill>
              </a:rPr>
              <a:t>власності</a:t>
            </a:r>
            <a:r>
              <a:rPr lang="ru-RU" sz="2000" b="1" i="1" dirty="0">
                <a:solidFill>
                  <a:srgbClr val="002060"/>
                </a:solidFill>
              </a:rPr>
              <a:t>; </a:t>
            </a:r>
            <a:r>
              <a:rPr lang="ru-RU" sz="2000" b="1" i="1" dirty="0" err="1">
                <a:solidFill>
                  <a:srgbClr val="002060"/>
                </a:solidFill>
              </a:rPr>
              <a:t>відсутність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конкуренції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між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товаровиробниками</a:t>
            </a:r>
            <a:r>
              <a:rPr lang="ru-RU" sz="2000" b="1" i="1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547792" y="3768722"/>
            <a:ext cx="5016760" cy="1282284"/>
          </a:xfrm>
          <a:prstGeom prst="round2SameRect">
            <a:avLst/>
          </a:prstGeom>
          <a:solidFill>
            <a:srgbClr val="E5855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rgbClr val="002060"/>
                </a:solidFill>
              </a:rPr>
              <a:t>Підпорядкування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більшості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підприємств</a:t>
            </a:r>
            <a:r>
              <a:rPr lang="ru-RU" sz="2000" b="1" i="1" dirty="0">
                <a:solidFill>
                  <a:srgbClr val="002060"/>
                </a:solidFill>
              </a:rPr>
              <a:t> центру; </a:t>
            </a:r>
            <a:r>
              <a:rPr lang="ru-RU" sz="2000" b="1" i="1" dirty="0" err="1">
                <a:solidFill>
                  <a:srgbClr val="002060"/>
                </a:solidFill>
              </a:rPr>
              <a:t>панування</a:t>
            </a:r>
            <a:r>
              <a:rPr lang="ru-RU" sz="2000" b="1" i="1" dirty="0">
                <a:solidFill>
                  <a:srgbClr val="002060"/>
                </a:solidFill>
              </a:rPr>
              <a:t> командно-</a:t>
            </a:r>
            <a:r>
              <a:rPr lang="ru-RU" sz="2000" b="1" i="1" dirty="0" err="1">
                <a:solidFill>
                  <a:srgbClr val="002060"/>
                </a:solidFill>
              </a:rPr>
              <a:t>адміністративних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методів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6893072" y="1909007"/>
            <a:ext cx="5298928" cy="1723531"/>
          </a:xfrm>
          <a:prstGeom prst="round2SameRect">
            <a:avLst/>
          </a:prstGeom>
          <a:solidFill>
            <a:srgbClr val="6AD48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rgbClr val="002060"/>
                </a:solidFill>
              </a:rPr>
              <a:t>Панування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глибокої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диспропорції</a:t>
            </a:r>
            <a:r>
              <a:rPr lang="ru-RU" sz="2000" b="1" i="1" dirty="0">
                <a:solidFill>
                  <a:srgbClr val="002060"/>
                </a:solidFill>
              </a:rPr>
              <a:t> в </a:t>
            </a:r>
            <a:r>
              <a:rPr lang="ru-RU" sz="2000" b="1" i="1" dirty="0" err="1">
                <a:solidFill>
                  <a:srgbClr val="002060"/>
                </a:solidFill>
              </a:rPr>
              <a:t>економіці</a:t>
            </a:r>
            <a:r>
              <a:rPr lang="ru-RU" sz="2000" b="1" i="1" dirty="0">
                <a:solidFill>
                  <a:srgbClr val="002060"/>
                </a:solidFill>
              </a:rPr>
              <a:t>: в 1990 р. </a:t>
            </a:r>
            <a:r>
              <a:rPr lang="ru-RU" sz="2000" b="1" i="1" dirty="0" err="1">
                <a:solidFill>
                  <a:srgbClr val="002060"/>
                </a:solidFill>
              </a:rPr>
              <a:t>частка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групи</a:t>
            </a:r>
            <a:r>
              <a:rPr lang="ru-RU" sz="2000" b="1" i="1" dirty="0">
                <a:solidFill>
                  <a:srgbClr val="002060"/>
                </a:solidFill>
              </a:rPr>
              <a:t> «А» </a:t>
            </a:r>
            <a:r>
              <a:rPr lang="ru-RU" sz="2000" b="1" i="1" dirty="0" smtClean="0">
                <a:solidFill>
                  <a:srgbClr val="002060"/>
                </a:solidFill>
              </a:rPr>
              <a:t>становила </a:t>
            </a:r>
            <a:r>
              <a:rPr lang="ru-RU" sz="2000" b="1" i="1" dirty="0">
                <a:solidFill>
                  <a:srgbClr val="002060"/>
                </a:solidFill>
              </a:rPr>
              <a:t>72,4 %,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i="1" dirty="0" err="1" smtClean="0">
                <a:solidFill>
                  <a:srgbClr val="002060"/>
                </a:solidFill>
              </a:rPr>
              <a:t>групи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«</a:t>
            </a:r>
            <a:r>
              <a:rPr lang="ru-RU" sz="2000" b="1" i="1" dirty="0" smtClean="0">
                <a:solidFill>
                  <a:srgbClr val="002060"/>
                </a:solidFill>
              </a:rPr>
              <a:t>Б» </a:t>
            </a:r>
            <a:r>
              <a:rPr lang="ru-RU" sz="2000" b="1" i="1" dirty="0">
                <a:solidFill>
                  <a:srgbClr val="002060"/>
                </a:solidFill>
              </a:rPr>
              <a:t>— 27,6 </a:t>
            </a:r>
            <a:r>
              <a:rPr lang="ru-RU" sz="2000" b="1" i="1" dirty="0" smtClean="0">
                <a:solidFill>
                  <a:srgbClr val="002060"/>
                </a:solidFill>
              </a:rPr>
              <a:t>%; </a:t>
            </a:r>
            <a:r>
              <a:rPr lang="ru-RU" sz="2000" b="1" i="1" dirty="0" err="1">
                <a:solidFill>
                  <a:srgbClr val="002060"/>
                </a:solidFill>
              </a:rPr>
              <a:t>з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начна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мілітаризація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економіки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10" name="Штриховая стрелка вправо 9"/>
          <p:cNvSpPr/>
          <p:nvPr/>
        </p:nvSpPr>
        <p:spPr>
          <a:xfrm rot="5400000">
            <a:off x="4188630" y="3175877"/>
            <a:ext cx="3877143" cy="1362407"/>
          </a:xfrm>
          <a:prstGeom prst="stripedRightArrow">
            <a:avLst/>
          </a:prstGeom>
          <a:solidFill>
            <a:srgbClr val="91A80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7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ссылка на другую страницу 1"/>
          <p:cNvSpPr/>
          <p:nvPr/>
        </p:nvSpPr>
        <p:spPr>
          <a:xfrm>
            <a:off x="0" y="0"/>
            <a:ext cx="12192000" cy="1296955"/>
          </a:xfrm>
          <a:prstGeom prst="flowChartOffpageConnector">
            <a:avLst/>
          </a:prstGeom>
          <a:solidFill>
            <a:srgbClr val="E585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Основні завдання, що стояли на шляху створення стабільної національної економіки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636037" y="1497563"/>
            <a:ext cx="4990323" cy="2407298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Докорінно реформувати економіку на ринкових засадах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4" name="Блок-схема: узел 3"/>
          <p:cNvSpPr/>
          <p:nvPr/>
        </p:nvSpPr>
        <p:spPr>
          <a:xfrm>
            <a:off x="3387013" y="3741576"/>
            <a:ext cx="5578152" cy="2817845"/>
          </a:xfrm>
          <a:prstGeom prst="flowChartConnector">
            <a:avLst/>
          </a:prstGeom>
          <a:solidFill>
            <a:srgbClr val="F8E55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Створити ефективну систему економічної співпраці всередині країни та з іноземними державами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6931090" y="1497563"/>
            <a:ext cx="4990323" cy="2407298"/>
          </a:xfrm>
          <a:prstGeom prst="flowChartConnector">
            <a:avLst/>
          </a:prstGeom>
          <a:solidFill>
            <a:srgbClr val="E37A0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Переорієнтувати структуру промисловості з ВПК на громадське споживання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карикатури часів незалежності в Україн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92" y="457199"/>
            <a:ext cx="4917908" cy="54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121298" y="1408921"/>
            <a:ext cx="7343192" cy="5523723"/>
          </a:xfrm>
          <a:prstGeom prst="flowChartDocument">
            <a:avLst/>
          </a:prstGeom>
          <a:solidFill>
            <a:srgbClr val="F8E5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 smtClean="0">
              <a:solidFill>
                <a:srgbClr val="002060"/>
              </a:solidFill>
            </a:endParaRPr>
          </a:p>
          <a:p>
            <a:pPr algn="ctr"/>
            <a:endParaRPr lang="uk-UA" b="1" i="1" dirty="0">
              <a:solidFill>
                <a:srgbClr val="002060"/>
              </a:solidFill>
            </a:endParaRPr>
          </a:p>
          <a:p>
            <a:pPr algn="ctr"/>
            <a:endParaRPr lang="uk-UA" b="1" i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b="1" i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>
                <a:solidFill>
                  <a:srgbClr val="002060"/>
                </a:solidFill>
              </a:rPr>
              <a:t>Нерішучість, хаос, недосвідченість, прорахунки, допущені у здійсненні реформ;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>
                <a:solidFill>
                  <a:srgbClr val="002060"/>
                </a:solidFill>
              </a:rPr>
              <a:t>Рівень інфляції у 1993р. був найвищий у світі;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>
                <a:solidFill>
                  <a:srgbClr val="002060"/>
                </a:solidFill>
              </a:rPr>
              <a:t>Політична нестабільність, відсутність спадкоємності в політиці урядів, що часто змінювались;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>
                <a:solidFill>
                  <a:srgbClr val="002060"/>
                </a:solidFill>
              </a:rPr>
              <a:t>Відсутність чіткої економічної програми, правового забезпечення для розвитку ринкової економіки;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>
                <a:solidFill>
                  <a:srgbClr val="002060"/>
                </a:solidFill>
              </a:rPr>
              <a:t>Економіка України була складовою загальносоюзного комплексу, не мала завершеного технологічного циклу;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>
                <a:solidFill>
                  <a:srgbClr val="002060"/>
                </a:solidFill>
              </a:rPr>
              <a:t>Переважала важка промисловість, яка була </a:t>
            </a:r>
            <a:r>
              <a:rPr lang="uk-UA" b="1" i="1" dirty="0" err="1" smtClean="0">
                <a:solidFill>
                  <a:srgbClr val="002060"/>
                </a:solidFill>
              </a:rPr>
              <a:t>енергозатратна</a:t>
            </a:r>
            <a:r>
              <a:rPr lang="uk-UA" b="1" i="1" dirty="0" smtClean="0">
                <a:solidFill>
                  <a:srgbClr val="002060"/>
                </a:solidFill>
              </a:rPr>
              <a:t> та неконкурентоздатна;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>
                <a:solidFill>
                  <a:srgbClr val="002060"/>
                </a:solidFill>
              </a:rPr>
              <a:t>Залежність від енергетичних ресурсів Росії;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>
                <a:solidFill>
                  <a:srgbClr val="002060"/>
                </a:solidFill>
              </a:rPr>
              <a:t>Відсутність підтримки вітчизняного </a:t>
            </a:r>
          </a:p>
          <a:p>
            <a:r>
              <a:rPr lang="uk-UA" b="1" i="1" dirty="0">
                <a:solidFill>
                  <a:srgbClr val="002060"/>
                </a:solidFill>
              </a:rPr>
              <a:t> </a:t>
            </a:r>
            <a:r>
              <a:rPr lang="uk-UA" b="1" i="1" dirty="0" smtClean="0">
                <a:solidFill>
                  <a:srgbClr val="002060"/>
                </a:solidFill>
              </a:rPr>
              <a:t>   товаровиробника.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4" name="Блок-схема: знак завершения 3"/>
          <p:cNvSpPr/>
          <p:nvPr/>
        </p:nvSpPr>
        <p:spPr>
          <a:xfrm>
            <a:off x="948247" y="1735495"/>
            <a:ext cx="5297406" cy="597158"/>
          </a:xfrm>
          <a:prstGeom prst="flowChartTerminator">
            <a:avLst/>
          </a:prstGeom>
          <a:solidFill>
            <a:srgbClr val="EF79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Причини негативних тенденцій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7808" y="37322"/>
            <a:ext cx="7456682" cy="1931437"/>
          </a:xfrm>
          <a:prstGeom prst="downArrowCallout">
            <a:avLst/>
          </a:prstGeom>
          <a:solidFill>
            <a:srgbClr val="91A8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Спад економіки розпочався ще з 1990р. Глибоку економічну кризу Україна успадкувала від СРСР.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627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плюралізм у радянських плакат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" y="-2"/>
            <a:ext cx="120547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7474" y="2136336"/>
            <a:ext cx="9652579" cy="258532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грудня 1991р відбувся </a:t>
            </a:r>
          </a:p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Всеукраїнський референдум та</a:t>
            </a: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</a:t>
            </a:r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ерші президентські вибори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05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&quot;лібералізація цін 1992 фото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284" y="205274"/>
            <a:ext cx="7083716" cy="663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9754" y="81840"/>
            <a:ext cx="5038530" cy="2136710"/>
          </a:xfrm>
          <a:prstGeom prst="roundRect">
            <a:avLst/>
          </a:prstGeom>
          <a:solidFill>
            <a:srgbClr val="EF790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У 1992 р Україна вийшла з рубльової зони, були запроваджені купони, почалась лібералізація цін. Держава відмовлялась контролювати ціноутворення.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>
            <a:off x="298354" y="2639496"/>
            <a:ext cx="4581331" cy="1073020"/>
          </a:xfrm>
          <a:prstGeom prst="flowChartOffpageConnector">
            <a:avLst/>
          </a:prstGeom>
          <a:solidFill>
            <a:srgbClr val="D3E90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Обвал цін, зубожіння населення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898553" y="1984216"/>
            <a:ext cx="1380931" cy="886408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8196" name="Picture 4" descr="Картинки по запросу &quot;лібералізація цін 1992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1" y="3828080"/>
            <a:ext cx="4480317" cy="294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2458" y="0"/>
            <a:ext cx="9480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1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ГІПЕРІНФЛЯЦІЯ 90-х </a:t>
            </a:r>
            <a:r>
              <a:rPr lang="ru-RU" sz="5400" b="1" dirty="0" err="1" smtClean="0">
                <a:ln/>
                <a:solidFill>
                  <a:schemeClr val="accent1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рр</a:t>
            </a:r>
            <a:endParaRPr lang="ru-RU" sz="5400" b="1" dirty="0">
              <a:ln/>
              <a:solidFill>
                <a:schemeClr val="accent1"/>
              </a:solidFill>
              <a:effectLst>
                <a:reflection blurRad="6350" stA="60000" endA="900" endPos="58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501" y="928927"/>
            <a:ext cx="6024058" cy="3998468"/>
          </a:xfrm>
          <a:prstGeom prst="rect">
            <a:avLst/>
          </a:prstGeom>
        </p:spPr>
      </p:pic>
      <p:pic>
        <p:nvPicPr>
          <p:cNvPr id="7174" name="Picture 6" descr="Картинки по запросу &quot;купюра 1 млн купонів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55" y="2486317"/>
            <a:ext cx="4274620" cy="427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636" y="923330"/>
            <a:ext cx="5254105" cy="1866523"/>
          </a:xfrm>
          <a:prstGeom prst="rect">
            <a:avLst/>
          </a:prstGeom>
          <a:solidFill>
            <a:srgbClr val="EF790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/>
              <a:t>У 1994 р Національний банк розпочав </a:t>
            </a:r>
            <a:r>
              <a:rPr lang="uk-UA" sz="2400" b="1" i="1" dirty="0" err="1" smtClean="0"/>
              <a:t>дефляційну</a:t>
            </a:r>
            <a:r>
              <a:rPr lang="uk-UA" sz="2400" b="1" i="1" dirty="0" smtClean="0"/>
              <a:t> політику. Була випущена купюра номіналом 500-тис. та 1млн. </a:t>
            </a:r>
            <a:r>
              <a:rPr lang="uk-UA" sz="2400" b="1" i="1" dirty="0" err="1" smtClean="0"/>
              <a:t>купонакарбованців</a:t>
            </a:r>
            <a:r>
              <a:rPr lang="uk-UA" sz="2400" b="1" i="1" dirty="0" smtClean="0"/>
              <a:t> (=7</a:t>
            </a:r>
            <a:r>
              <a:rPr lang="en-US" sz="2400" b="1" i="1" dirty="0" smtClean="0"/>
              <a:t>$</a:t>
            </a:r>
            <a:r>
              <a:rPr lang="uk-UA" sz="2400" b="1" i="1" dirty="0" smtClean="0"/>
              <a:t>).</a:t>
            </a:r>
            <a:endParaRPr lang="ru-RU" sz="24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73216" y="5094514"/>
            <a:ext cx="6988629" cy="15955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/>
              <a:t>Приборкання інфляції намагалися досягти через штучну затримку виплати зарплат, соціальних пільг, зростання </a:t>
            </a:r>
            <a:r>
              <a:rPr lang="uk-UA" sz="2000" b="1" i="1" dirty="0" err="1" smtClean="0"/>
              <a:t>неплатежів</a:t>
            </a:r>
            <a:r>
              <a:rPr lang="uk-UA" sz="2000" b="1" i="1" dirty="0" smtClean="0"/>
              <a:t> за товари і послуги, підвищення податків (90% від прибутку).</a:t>
            </a:r>
            <a:endParaRPr lang="ru-RU" sz="20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56742" y="3112691"/>
            <a:ext cx="6221576" cy="12003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1996 - гривня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512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ссылка на другую страницу 1"/>
          <p:cNvSpPr/>
          <p:nvPr/>
        </p:nvSpPr>
        <p:spPr>
          <a:xfrm>
            <a:off x="0" y="0"/>
            <a:ext cx="12192000" cy="1054359"/>
          </a:xfrm>
          <a:prstGeom prst="flowChartOffpageConnector">
            <a:avLst/>
          </a:prstGeom>
          <a:solidFill>
            <a:srgbClr val="E585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Важливим компонентом економічних перетворень в Україні стали процеси </a:t>
            </a:r>
            <a:r>
              <a:rPr lang="uk-UA" sz="2800" b="1" u="sng" dirty="0" smtClean="0">
                <a:solidFill>
                  <a:schemeClr val="bg1"/>
                </a:solidFill>
              </a:rPr>
              <a:t>роздержавлення і приватизації</a:t>
            </a:r>
            <a:endParaRPr lang="ru-RU" sz="2800" b="1" u="sng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203" y="873407"/>
            <a:ext cx="5205271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ПРИВАТИЗАЦІЯ</a:t>
            </a:r>
            <a:endParaRPr lang="ru-RU" sz="54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9220" name="Picture 4" descr="Картинки по запросу &quot;приватизаційний майновий сертифікат в Україні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01" y="2074772"/>
            <a:ext cx="5723536" cy="460039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eimg.pravda.com/images/doc/7/1/711f5b5-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96" y="4633135"/>
            <a:ext cx="3405404" cy="22248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&quot;приватизаційний майновий сертифікат в Україні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" y="1735093"/>
            <a:ext cx="5457224" cy="36381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178490"/>
            <a:ext cx="7352522" cy="1679510"/>
          </a:xfrm>
          <a:prstGeom prst="rect">
            <a:avLst/>
          </a:prstGeom>
          <a:solidFill>
            <a:srgbClr val="FD9D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У 1995-1998рр здійснювалась сертифікаційна приватизація. Майже 19 млн. громадян стали акціонерами, було приватизовано близько 50 тис. об</a:t>
            </a:r>
            <a:r>
              <a:rPr lang="en-US" sz="2400" b="1" i="1" dirty="0" smtClean="0">
                <a:solidFill>
                  <a:schemeClr val="bg1"/>
                </a:solidFill>
              </a:rPr>
              <a:t>’</a:t>
            </a:r>
            <a:r>
              <a:rPr lang="uk-UA" sz="2400" b="1" i="1" dirty="0" err="1" smtClean="0">
                <a:solidFill>
                  <a:schemeClr val="bg1"/>
                </a:solidFill>
              </a:rPr>
              <a:t>єктів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5552137" y="1129571"/>
            <a:ext cx="6553200" cy="855721"/>
          </a:xfrm>
          <a:prstGeom prst="homePlate">
            <a:avLst/>
          </a:prstGeom>
          <a:solidFill>
            <a:srgbClr val="F8E55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У</a:t>
            </a:r>
            <a:r>
              <a:rPr lang="uk-UA" sz="2000" b="1" dirty="0" smtClean="0">
                <a:solidFill>
                  <a:srgbClr val="002060"/>
                </a:solidFill>
              </a:rPr>
              <a:t> 1992-1994рр – була колективно-орендна приватизація (11 тис. підприємств)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7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&quot;карикатури на приватизацію в Україн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0"/>
            <a:ext cx="12430125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-152400" y="121920"/>
            <a:ext cx="10637520" cy="2214880"/>
          </a:xfrm>
          <a:prstGeom prst="flowChartAlternateProcess">
            <a:avLst/>
          </a:prstGeom>
          <a:solidFill>
            <a:srgbClr val="F8E55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u="sng" dirty="0" err="1">
                <a:solidFill>
                  <a:schemeClr val="accent6">
                    <a:lumMod val="50000"/>
                  </a:schemeClr>
                </a:solidFill>
              </a:rPr>
              <a:t>Приватизація</a:t>
            </a:r>
            <a:r>
              <a:rPr lang="ru-RU" sz="3600" i="1" u="sng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процес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передачі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об’єктів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державної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інших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форм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публічної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власності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приватну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власність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фізичних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або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юридичних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осіб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Приватизація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є одним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із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головних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напрямів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переходу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від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командної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до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ринкової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економіки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у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посткомуністичних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країнах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2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Картинки по запросу &quot;сертифікати на приватизацію житла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64" y="0"/>
            <a:ext cx="10281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0" y="0"/>
            <a:ext cx="4665307" cy="4180114"/>
          </a:xfrm>
          <a:prstGeom prst="wedgeRoundRectCallout">
            <a:avLst>
              <a:gd name="adj1" fmla="val 69109"/>
              <a:gd name="adj2" fmla="val 84618"/>
              <a:gd name="adj3" fmla="val 16667"/>
            </a:avLst>
          </a:prstGeom>
          <a:solidFill>
            <a:srgbClr val="F8E5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1994 р. — початок </a:t>
            </a:r>
            <a:r>
              <a:rPr lang="ru-RU" sz="2800" b="1" dirty="0" err="1">
                <a:solidFill>
                  <a:srgbClr val="002060"/>
                </a:solidFill>
              </a:rPr>
              <a:t>приватизації</a:t>
            </a:r>
            <a:r>
              <a:rPr lang="ru-RU" sz="2800" b="1" dirty="0">
                <a:solidFill>
                  <a:srgbClr val="002060"/>
                </a:solidFill>
              </a:rPr>
              <a:t> державного </a:t>
            </a:r>
            <a:r>
              <a:rPr lang="ru-RU" sz="2800" b="1" dirty="0" err="1">
                <a:solidFill>
                  <a:srgbClr val="002060"/>
                </a:solidFill>
              </a:rPr>
              <a:t>житлового</a:t>
            </a:r>
            <a:r>
              <a:rPr lang="ru-RU" sz="2800" b="1" dirty="0">
                <a:solidFill>
                  <a:srgbClr val="002060"/>
                </a:solidFill>
              </a:rPr>
              <a:t> фонду,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що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тривала</a:t>
            </a:r>
            <a:r>
              <a:rPr lang="ru-RU" sz="2800" b="1" dirty="0">
                <a:solidFill>
                  <a:srgbClr val="002060"/>
                </a:solidFill>
              </a:rPr>
              <a:t> до </a:t>
            </a:r>
            <a:r>
              <a:rPr lang="ru-RU" sz="2800" b="1" dirty="0" err="1">
                <a:solidFill>
                  <a:srgbClr val="002060"/>
                </a:solidFill>
              </a:rPr>
              <a:t>кінця</a:t>
            </a:r>
            <a:r>
              <a:rPr lang="ru-RU" sz="2800" b="1" dirty="0">
                <a:solidFill>
                  <a:srgbClr val="002060"/>
                </a:solidFill>
              </a:rPr>
              <a:t> 1999 р. і в </a:t>
            </a:r>
            <a:r>
              <a:rPr lang="ru-RU" sz="2800" b="1" dirty="0" err="1">
                <a:solidFill>
                  <a:srgbClr val="002060"/>
                </a:solidFill>
              </a:rPr>
              <a:t>ході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якої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було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приватизовано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3 </a:t>
            </a:r>
            <a:r>
              <a:rPr lang="ru-RU" sz="2800" b="1" dirty="0">
                <a:solidFill>
                  <a:srgbClr val="002060"/>
                </a:solidFill>
              </a:rPr>
              <a:t>млн квартир.</a:t>
            </a:r>
          </a:p>
        </p:txBody>
      </p:sp>
      <p:pic>
        <p:nvPicPr>
          <p:cNvPr id="12304" name="Picture 16" descr="Картинки по запросу &quot;Житлова приватизація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4209370"/>
            <a:ext cx="2499360" cy="26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94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приватизаційний майновий сертифікат в Україні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7136" cy="52811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0" y="5150498"/>
            <a:ext cx="9759821" cy="1707502"/>
          </a:xfrm>
          <a:prstGeom prst="homePlate">
            <a:avLst/>
          </a:prstGeom>
          <a:solidFill>
            <a:srgbClr val="E37A0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u="sng" dirty="0" smtClean="0">
                <a:solidFill>
                  <a:srgbClr val="C00000"/>
                </a:solidFill>
              </a:rPr>
              <a:t>Олігархічна система </a:t>
            </a:r>
            <a:r>
              <a:rPr lang="uk-UA" sz="2000" b="1" dirty="0" smtClean="0">
                <a:solidFill>
                  <a:srgbClr val="002060"/>
                </a:solidFill>
              </a:rPr>
              <a:t>базується на зрощенні крупних фінансово-промислових кланів із владою, внаслідок чого перші впливають на державне управління з метою захисту своїх бізнес-інтересів.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Майже всі ЗМІ в Україні належать олігархам.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8406882" y="91297"/>
            <a:ext cx="3704253" cy="5395103"/>
          </a:xfrm>
          <a:prstGeom prst="flowChartDocument">
            <a:avLst/>
          </a:prstGeom>
          <a:solidFill>
            <a:srgbClr val="E585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bg1"/>
                </a:solidFill>
              </a:rPr>
              <a:t>У 1999р почалась </a:t>
            </a:r>
            <a:r>
              <a:rPr lang="uk-UA" sz="2000" b="1" i="1" u="sng" dirty="0" smtClean="0">
                <a:solidFill>
                  <a:schemeClr val="accent1">
                    <a:lumMod val="50000"/>
                  </a:schemeClr>
                </a:solidFill>
              </a:rPr>
              <a:t>грошова приватизація</a:t>
            </a:r>
            <a:r>
              <a:rPr lang="uk-UA" sz="2000" b="1" i="1" dirty="0" smtClean="0">
                <a:solidFill>
                  <a:schemeClr val="bg1"/>
                </a:solidFill>
              </a:rPr>
              <a:t>. Почалась концентрація власності на засоби виробництва у руках невеликої групи людей, здатних скуповувати цінні папери найперспективніших підприємств, що призвело до остаточного формування прошарку </a:t>
            </a:r>
            <a:r>
              <a:rPr lang="uk-UA" sz="2800" b="1" i="1" u="sng" dirty="0" smtClean="0">
                <a:solidFill>
                  <a:srgbClr val="002060"/>
                </a:solidFill>
              </a:rPr>
              <a:t>олігархів.</a:t>
            </a:r>
            <a:endParaRPr lang="ru-RU" sz="2800" b="1" i="1" u="sng" dirty="0">
              <a:solidFill>
                <a:srgbClr val="002060"/>
              </a:solidFill>
            </a:endParaRPr>
          </a:p>
        </p:txBody>
      </p:sp>
      <p:pic>
        <p:nvPicPr>
          <p:cNvPr id="10244" name="Picture 4" descr="Картинки по запросу &quot;приватизаційний майновий сертифікат в Україні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22319" cy="221488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Картинки по запросу &quot;карикатури на приватизацію в Україн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1714" cy="68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ссылка на другую страницу 1"/>
          <p:cNvSpPr/>
          <p:nvPr/>
        </p:nvSpPr>
        <p:spPr>
          <a:xfrm>
            <a:off x="5551714" y="0"/>
            <a:ext cx="6640286" cy="1101012"/>
          </a:xfrm>
          <a:prstGeom prst="flowChartOffpageConnector">
            <a:avLst/>
          </a:prstGeom>
          <a:solidFill>
            <a:srgbClr val="E585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002060"/>
                </a:solidFill>
              </a:rPr>
              <a:t>Негативні наслідки «прихватизації»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5551713" y="1101012"/>
            <a:ext cx="6557865" cy="970383"/>
          </a:xfrm>
          <a:prstGeom prst="homePlat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i="1" dirty="0" smtClean="0">
                <a:solidFill>
                  <a:srgbClr val="002060"/>
                </a:solidFill>
              </a:rPr>
              <a:t>Формування олігархічної системи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5551713" y="2189340"/>
            <a:ext cx="6557866" cy="1022923"/>
          </a:xfrm>
          <a:prstGeom prst="homePlate">
            <a:avLst/>
          </a:prstGeom>
          <a:solidFill>
            <a:srgbClr val="6AD48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i="1" dirty="0" smtClean="0">
                <a:solidFill>
                  <a:srgbClr val="002060"/>
                </a:solidFill>
              </a:rPr>
              <a:t>Приватизація проводилась непрозоро, винятково в інтересах правлячої верхівки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5551713" y="3303938"/>
            <a:ext cx="6557863" cy="97038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i="1" dirty="0" smtClean="0">
                <a:solidFill>
                  <a:srgbClr val="002060"/>
                </a:solidFill>
              </a:rPr>
              <a:t>Приватизація сприяла збагаченню близьких до влади людей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5551714" y="4365996"/>
            <a:ext cx="6557864" cy="1151179"/>
          </a:xfrm>
          <a:prstGeom prst="homePlate">
            <a:avLst/>
          </a:prstGeom>
          <a:solidFill>
            <a:srgbClr val="FD9D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i="1" dirty="0" smtClean="0">
                <a:solidFill>
                  <a:srgbClr val="002060"/>
                </a:solidFill>
              </a:rPr>
              <a:t>Податкове законодавство не відповідало потребам, розквіт «тіньової економіки», «чорного ринку»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5551713" y="5608850"/>
            <a:ext cx="6557864" cy="1155843"/>
          </a:xfrm>
          <a:prstGeom prst="homePlate">
            <a:avLst/>
          </a:prstGeom>
          <a:solidFill>
            <a:srgbClr val="F8E55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i="1" dirty="0" smtClean="0">
                <a:solidFill>
                  <a:srgbClr val="002060"/>
                </a:solidFill>
              </a:rPr>
              <a:t>Створення сприятливих умов для розграбування національних багатств держави, розростання корупції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карикатури часів незалежності в Україн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445" y="0"/>
            <a:ext cx="943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 со стрелкой влево 1"/>
          <p:cNvSpPr/>
          <p:nvPr/>
        </p:nvSpPr>
        <p:spPr>
          <a:xfrm>
            <a:off x="5173927" y="1"/>
            <a:ext cx="7018071" cy="2875280"/>
          </a:xfrm>
          <a:prstGeom prst="leftArrowCallout">
            <a:avLst/>
          </a:prstGeom>
          <a:solidFill>
            <a:srgbClr val="F8E55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u="sng" dirty="0" smtClean="0">
                <a:solidFill>
                  <a:schemeClr val="accent6">
                    <a:lumMod val="50000"/>
                  </a:schemeClr>
                </a:solidFill>
              </a:rPr>
              <a:t>Корупція </a:t>
            </a:r>
            <a:r>
              <a:rPr lang="uk-UA" sz="2200" b="1" i="1" dirty="0" smtClean="0">
                <a:solidFill>
                  <a:srgbClr val="002060"/>
                </a:solidFill>
              </a:rPr>
              <a:t>– негативне суспільне явище, яке проявляється у злочинному використанні службовими особами і політичними діячами їхніх прав і посадових можливостей із метою особистого збагачення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pic>
        <p:nvPicPr>
          <p:cNvPr id="3078" name="Picture 6" descr="Картинки по запросу &quot;карикатури на приватизацію в Україні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41" y="3169921"/>
            <a:ext cx="5445759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-1" y="0"/>
            <a:ext cx="5568333" cy="1087120"/>
          </a:xfrm>
          <a:prstGeom prst="flowChartProcess">
            <a:avLst/>
          </a:prstGeom>
          <a:solidFill>
            <a:srgbClr val="D3E90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Зміни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сільському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господарстві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Блок-схема: ссылка на другую страницу 2"/>
          <p:cNvSpPr/>
          <p:nvPr/>
        </p:nvSpPr>
        <p:spPr>
          <a:xfrm>
            <a:off x="0" y="1330960"/>
            <a:ext cx="5547360" cy="1036320"/>
          </a:xfrm>
          <a:prstGeom prst="flowChartOffpageConnector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dirty="0" err="1">
                <a:solidFill>
                  <a:srgbClr val="002060"/>
                </a:solidFill>
              </a:rPr>
              <a:t>Сільське</a:t>
            </a:r>
            <a:r>
              <a:rPr lang="ru-RU" sz="2200" b="1" i="1" dirty="0">
                <a:solidFill>
                  <a:srgbClr val="002060"/>
                </a:solidFill>
              </a:rPr>
              <a:t> </a:t>
            </a:r>
            <a:r>
              <a:rPr lang="ru-RU" sz="2200" b="1" i="1" dirty="0" err="1">
                <a:solidFill>
                  <a:srgbClr val="002060"/>
                </a:solidFill>
              </a:rPr>
              <a:t>господарство</a:t>
            </a:r>
            <a:r>
              <a:rPr lang="ru-RU" sz="2200" b="1" i="1" dirty="0">
                <a:solidFill>
                  <a:srgbClr val="002060"/>
                </a:solidFill>
              </a:rPr>
              <a:t> </a:t>
            </a:r>
            <a:r>
              <a:rPr lang="ru-RU" sz="2200" b="1" i="1" dirty="0" err="1">
                <a:solidFill>
                  <a:srgbClr val="002060"/>
                </a:solidFill>
              </a:rPr>
              <a:t>реформувалося</a:t>
            </a:r>
            <a:r>
              <a:rPr lang="ru-RU" sz="2200" b="1" i="1" dirty="0">
                <a:solidFill>
                  <a:srgbClr val="002060"/>
                </a:solidFill>
              </a:rPr>
              <a:t> </a:t>
            </a:r>
            <a:r>
              <a:rPr lang="ru-RU" sz="2200" b="1" i="1" dirty="0" err="1">
                <a:solidFill>
                  <a:srgbClr val="002060"/>
                </a:solidFill>
              </a:rPr>
              <a:t>значно</a:t>
            </a:r>
            <a:r>
              <a:rPr lang="ru-RU" sz="2200" b="1" i="1" dirty="0">
                <a:solidFill>
                  <a:srgbClr val="002060"/>
                </a:solidFill>
              </a:rPr>
              <a:t> </a:t>
            </a:r>
            <a:r>
              <a:rPr lang="ru-RU" sz="2200" b="1" i="1" dirty="0" err="1" smtClean="0">
                <a:solidFill>
                  <a:srgbClr val="002060"/>
                </a:solidFill>
              </a:rPr>
              <a:t>повільніше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s://history.vn.ua/pidruchniki/vlasov-ukraine-history-11-class-2019-standard-level/vlasov-ukraine-history-11-class-2019-standard-level.files/image1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59" y="0"/>
            <a:ext cx="6644641" cy="36873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6237866" y="3713480"/>
            <a:ext cx="5558268" cy="2021840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- У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вас, як видно,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</a:rPr>
              <a:t>сьогодні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свято?</a:t>
            </a:r>
          </a:p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- Так. Петя Сидоренко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</a:rPr>
              <a:t>пообіцяв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</a:rPr>
              <a:t>після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</a:rPr>
              <a:t>закінчення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</a:rPr>
              <a:t>школи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та ВНЗ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</a:rPr>
              <a:t>залишитися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</a:rPr>
              <a:t>працювати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</a:rPr>
              <a:t>селі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Блок-схема: документ 6"/>
          <p:cNvSpPr/>
          <p:nvPr/>
        </p:nvSpPr>
        <p:spPr>
          <a:xfrm>
            <a:off x="0" y="2611120"/>
            <a:ext cx="5842000" cy="4226560"/>
          </a:xfrm>
          <a:prstGeom prst="flowChartDocument">
            <a:avLst/>
          </a:prstGeom>
          <a:solidFill>
            <a:srgbClr val="91A80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очалося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колгоспів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колективні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сільськогосподарські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(КСП). </a:t>
            </a:r>
            <a:endParaRPr lang="ru-RU" sz="22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р.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реформувалося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94% </a:t>
            </a:r>
            <a:r>
              <a:rPr lang="ru-RU" sz="2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колгоспів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здійснили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паювання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майна -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частку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майна (пай) членам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колгоспів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Селяни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могли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використати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земельний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пай для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заснування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фермерського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здавати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оренду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КСП.</a:t>
            </a:r>
          </a:p>
        </p:txBody>
      </p:sp>
    </p:spTree>
    <p:extLst>
      <p:ext uri="{BB962C8B-B14F-4D97-AF65-F5344CB8AC3E}">
        <p14:creationId xmlns:p14="http://schemas.microsoft.com/office/powerpoint/2010/main" val="27103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знак завершения 1"/>
          <p:cNvSpPr/>
          <p:nvPr/>
        </p:nvSpPr>
        <p:spPr>
          <a:xfrm>
            <a:off x="1158240" y="81280"/>
            <a:ext cx="9966960" cy="1016000"/>
          </a:xfrm>
          <a:prstGeom prst="flowChartTerminator">
            <a:avLst/>
          </a:prstGeom>
          <a:solidFill>
            <a:srgbClr val="F8E55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>
                <a:solidFill>
                  <a:srgbClr val="002060"/>
                </a:solidFill>
              </a:rPr>
              <a:t>Соціальні наслідки економічної кризи</a:t>
            </a:r>
            <a:endParaRPr lang="ru-RU" sz="360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7200" y="1361440"/>
            <a:ext cx="5100320" cy="2336800"/>
          </a:xfrm>
          <a:prstGeom prst="roundRect">
            <a:avLst/>
          </a:prstGeom>
          <a:solidFill>
            <a:srgbClr val="FD9D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>
                <a:solidFill>
                  <a:schemeClr val="bg1"/>
                </a:solidFill>
              </a:rPr>
              <a:t>Погіршення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матеріального</a:t>
            </a:r>
            <a:r>
              <a:rPr lang="ru-RU" sz="2400" b="1" i="1" dirty="0">
                <a:solidFill>
                  <a:schemeClr val="bg1"/>
                </a:solidFill>
              </a:rPr>
              <a:t> становища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населення</a:t>
            </a:r>
            <a:r>
              <a:rPr lang="ru-RU" sz="2400" b="1" i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i="1" dirty="0" err="1">
                <a:solidFill>
                  <a:schemeClr val="bg1"/>
                </a:solidFill>
              </a:rPr>
              <a:t>зниженні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реальної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заробітної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</a:rPr>
              <a:t>плати,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багатомісячні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затримки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виплат</a:t>
            </a:r>
            <a:r>
              <a:rPr lang="ru-RU" sz="2400" b="1" i="1" dirty="0" smtClean="0">
                <a:solidFill>
                  <a:schemeClr val="bg1"/>
                </a:solidFill>
              </a:rPr>
              <a:t>.</a:t>
            </a:r>
            <a:r>
              <a:rPr lang="ru-RU" sz="2400" b="1" i="1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99440" y="4255412"/>
            <a:ext cx="4958080" cy="2368908"/>
          </a:xfrm>
          <a:prstGeom prst="roundRect">
            <a:avLst/>
          </a:prstGeom>
          <a:solidFill>
            <a:srgbClr val="E5855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r>
              <a:rPr lang="ru-RU" sz="2400" b="1" i="1" dirty="0" err="1">
                <a:solidFill>
                  <a:schemeClr val="bg1"/>
                </a:solidFill>
              </a:rPr>
              <a:t>Соціальна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поляризація</a:t>
            </a:r>
            <a:r>
              <a:rPr lang="ru-RU" sz="2400" b="1" i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на </a:t>
            </a:r>
            <a:r>
              <a:rPr lang="ru-RU" sz="2400" b="1" i="1" dirty="0" err="1">
                <a:solidFill>
                  <a:schemeClr val="bg1"/>
                </a:solidFill>
              </a:rPr>
              <a:t>межі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зубожіння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опинилася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переважна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частина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суспільства</a:t>
            </a:r>
            <a:r>
              <a:rPr lang="ru-RU" sz="2400" b="1" i="1" dirty="0" smtClean="0">
                <a:solidFill>
                  <a:schemeClr val="bg1"/>
                </a:solidFill>
              </a:rPr>
              <a:t>,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зростання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безробіття</a:t>
            </a:r>
            <a:r>
              <a:rPr lang="ru-RU" sz="2400" b="1" i="1" dirty="0" smtClean="0">
                <a:solidFill>
                  <a:schemeClr val="bg1"/>
                </a:solidFill>
              </a:rPr>
              <a:t>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92239" y="1361440"/>
            <a:ext cx="5329009" cy="2336800"/>
          </a:xfrm>
          <a:prstGeom prst="roundRect">
            <a:avLst/>
          </a:prstGeom>
          <a:solidFill>
            <a:srgbClr val="FE907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>
                <a:solidFill>
                  <a:schemeClr val="bg1"/>
                </a:solidFill>
              </a:rPr>
              <a:t>Інфляція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цілком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знецінила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заробітну</a:t>
            </a:r>
            <a:r>
              <a:rPr lang="ru-RU" sz="2400" b="1" i="1" dirty="0" smtClean="0">
                <a:solidFill>
                  <a:schemeClr val="bg1"/>
                </a:solidFill>
              </a:rPr>
              <a:t> плату, </a:t>
            </a:r>
            <a:r>
              <a:rPr lang="ru-RU" sz="2400" b="1" i="1" dirty="0">
                <a:solidFill>
                  <a:schemeClr val="bg1"/>
                </a:solidFill>
              </a:rPr>
              <a:t> </a:t>
            </a:r>
            <a:endParaRPr lang="ru-RU" sz="24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i="1" dirty="0" err="1" smtClean="0">
                <a:solidFill>
                  <a:schemeClr val="bg1"/>
                </a:solidFill>
              </a:rPr>
              <a:t>заощадження</a:t>
            </a:r>
            <a:r>
              <a:rPr lang="ru-RU" sz="2400" b="1" i="1" dirty="0" smtClean="0">
                <a:solidFill>
                  <a:schemeClr val="bg1"/>
                </a:solidFill>
              </a:rPr>
              <a:t>,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накопичені</a:t>
            </a:r>
            <a:r>
              <a:rPr lang="ru-RU" sz="2400" b="1" i="1" dirty="0" smtClean="0">
                <a:solidFill>
                  <a:schemeClr val="bg1"/>
                </a:solidFill>
              </a:rPr>
              <a:t> в </a:t>
            </a:r>
            <a:r>
              <a:rPr lang="ru-RU" sz="2400" b="1" i="1" dirty="0" err="1" smtClean="0">
                <a:solidFill>
                  <a:schemeClr val="bg1"/>
                </a:solidFill>
              </a:rPr>
              <a:t>радянські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часи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громадянами</a:t>
            </a:r>
            <a:r>
              <a:rPr lang="ru-RU" sz="2400" b="1" i="1" dirty="0" smtClean="0">
                <a:solidFill>
                  <a:schemeClr val="bg1"/>
                </a:solidFill>
              </a:rPr>
              <a:t> в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Ощадбанках</a:t>
            </a:r>
            <a:r>
              <a:rPr lang="ru-RU" sz="2400" b="1" i="1" dirty="0" smtClean="0">
                <a:solidFill>
                  <a:schemeClr val="bg1"/>
                </a:solidFill>
              </a:rPr>
              <a:t>, </a:t>
            </a:r>
            <a:r>
              <a:rPr lang="ru-RU" sz="2400" b="1" i="1" dirty="0" err="1" smtClean="0">
                <a:solidFill>
                  <a:schemeClr val="bg1"/>
                </a:solidFill>
              </a:rPr>
              <a:t>інфляція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знищила</a:t>
            </a:r>
            <a:r>
              <a:rPr lang="ru-RU" sz="2400" b="1" i="1" dirty="0" smtClean="0">
                <a:solidFill>
                  <a:schemeClr val="bg1"/>
                </a:solidFill>
              </a:rPr>
              <a:t>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92239" y="4255412"/>
            <a:ext cx="5329008" cy="2368908"/>
          </a:xfrm>
          <a:prstGeom prst="roundRect">
            <a:avLst/>
          </a:prstGeom>
          <a:solidFill>
            <a:srgbClr val="F8E55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bg1"/>
                </a:solidFill>
              </a:rPr>
              <a:t>Економічна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стагнація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призводила</a:t>
            </a:r>
            <a:r>
              <a:rPr lang="ru-RU" sz="2400" b="1" i="1" dirty="0" smtClean="0">
                <a:solidFill>
                  <a:schemeClr val="bg1"/>
                </a:solidFill>
              </a:rPr>
              <a:t> до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гальмування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демократичних</a:t>
            </a:r>
            <a:r>
              <a:rPr lang="ru-RU" sz="2400" b="1" i="1" dirty="0" smtClean="0">
                <a:solidFill>
                  <a:schemeClr val="bg1"/>
                </a:solidFill>
              </a:rPr>
              <a:t> реформ та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накопичення</a:t>
            </a:r>
            <a:r>
              <a:rPr lang="ru-RU" sz="2400" b="1" i="1" dirty="0" smtClean="0">
                <a:solidFill>
                  <a:schemeClr val="bg1"/>
                </a:solidFill>
              </a:rPr>
              <a:t> у </a:t>
            </a:r>
            <a:r>
              <a:rPr lang="ru-RU" sz="2400" b="1" i="1" dirty="0" err="1" smtClean="0">
                <a:solidFill>
                  <a:schemeClr val="bg1"/>
                </a:solidFill>
              </a:rPr>
              <a:t>суспільстві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небезпечного</a:t>
            </a:r>
            <a:r>
              <a:rPr lang="ru-RU" sz="2400" b="1" i="1" dirty="0" smtClean="0">
                <a:solidFill>
                  <a:schemeClr val="bg1"/>
                </a:solidFill>
              </a:rPr>
              <a:t> протестного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потенціалу</a:t>
            </a:r>
            <a:r>
              <a:rPr lang="ru-RU" sz="2400" b="1" i="1" dirty="0" smtClean="0">
                <a:solidFill>
                  <a:schemeClr val="bg1"/>
                </a:solidFill>
              </a:rPr>
              <a:t>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2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eacecouncil.org.ua/images/slon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50292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0" y="0"/>
            <a:ext cx="7927943" cy="1310326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Кравчук </a:t>
            </a:r>
            <a:r>
              <a:rPr lang="ru-RU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Леонід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Макарович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(1934р) – </a:t>
            </a: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перший президент </a:t>
            </a:r>
            <a:r>
              <a:rPr lang="ru-RU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незалежної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України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30" name="Picture 6" descr="Картинки по запросу &quot;Л Кравчук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0" y="1761220"/>
            <a:ext cx="6747267" cy="44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8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&quot;прилавки магазинів на початку 90-х рр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00" y="1717041"/>
            <a:ext cx="8536700" cy="51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8891" y="-131465"/>
            <a:ext cx="69942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Демографічні та </a:t>
            </a:r>
          </a:p>
          <a:p>
            <a:pPr algn="ctr"/>
            <a:r>
              <a:rPr lang="uk-UA" sz="5400" b="1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міграційні процеси</a:t>
            </a:r>
            <a:endParaRPr lang="ru-RU" sz="5400" b="1" dirty="0">
              <a:ln/>
              <a:solidFill>
                <a:schemeClr val="accent6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Блок-схема: знак завершения 2"/>
          <p:cNvSpPr/>
          <p:nvPr/>
        </p:nvSpPr>
        <p:spPr>
          <a:xfrm>
            <a:off x="0" y="3074372"/>
            <a:ext cx="3901440" cy="1056640"/>
          </a:xfrm>
          <a:prstGeom prst="flowChartTerminator">
            <a:avLst/>
          </a:prstGeom>
          <a:solidFill>
            <a:srgbClr val="FD9D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в</a:t>
            </a:r>
            <a:r>
              <a:rPr lang="uk-UA" sz="2400" b="1" i="1" dirty="0" smtClean="0">
                <a:solidFill>
                  <a:schemeClr val="bg1"/>
                </a:solidFill>
              </a:rPr>
              <a:t>иїзд населення із сільської місцевості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0" y="4361666"/>
            <a:ext cx="3901440" cy="1056640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т</a:t>
            </a:r>
            <a:r>
              <a:rPr lang="uk-UA" sz="2400" b="1" i="1" dirty="0" smtClean="0">
                <a:solidFill>
                  <a:schemeClr val="bg1"/>
                </a:solidFill>
              </a:rPr>
              <a:t>рудова еміграція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0" y="5648960"/>
            <a:ext cx="3901440" cy="1056640"/>
          </a:xfrm>
          <a:prstGeom prst="flowChartTerminator">
            <a:avLst/>
          </a:prstGeom>
          <a:solidFill>
            <a:srgbClr val="6AD48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«відтік </a:t>
            </a:r>
            <a:r>
              <a:rPr lang="uk-UA" sz="2400" b="1" i="1" dirty="0" err="1" smtClean="0">
                <a:solidFill>
                  <a:schemeClr val="bg1"/>
                </a:solidFill>
              </a:rPr>
              <a:t>мізків</a:t>
            </a:r>
            <a:r>
              <a:rPr lang="uk-UA" sz="2400" b="1" i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(</a:t>
            </a:r>
            <a:r>
              <a:rPr lang="uk-UA" sz="2400" b="1" i="1" dirty="0" err="1" smtClean="0">
                <a:solidFill>
                  <a:schemeClr val="bg1"/>
                </a:solidFill>
              </a:rPr>
              <a:t>утечка</a:t>
            </a:r>
            <a:r>
              <a:rPr lang="uk-UA" sz="2400" b="1" i="1" dirty="0" smtClean="0">
                <a:solidFill>
                  <a:schemeClr val="bg1"/>
                </a:solidFill>
              </a:rPr>
              <a:t> </a:t>
            </a:r>
            <a:r>
              <a:rPr lang="uk-UA" sz="2400" b="1" i="1" dirty="0" err="1" smtClean="0">
                <a:solidFill>
                  <a:schemeClr val="bg1"/>
                </a:solidFill>
              </a:rPr>
              <a:t>мозгов</a:t>
            </a:r>
            <a:r>
              <a:rPr lang="uk-UA" sz="2400" b="1" i="1" dirty="0" smtClean="0">
                <a:solidFill>
                  <a:schemeClr val="bg1"/>
                </a:solidFill>
              </a:rPr>
              <a:t>)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0" y="1787078"/>
            <a:ext cx="3901440" cy="1056640"/>
          </a:xfrm>
          <a:prstGeom prst="flowChartTerminator">
            <a:avLst/>
          </a:prstGeom>
          <a:solidFill>
            <a:srgbClr val="FE907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депопуляція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121298" y="83975"/>
            <a:ext cx="8938726" cy="1418253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</a:rPr>
              <a:t>У 1999р. відбулися чергові президентські вибори. Президентом було обрано </a:t>
            </a:r>
          </a:p>
          <a:p>
            <a:pPr algn="ctr"/>
            <a:r>
              <a:rPr lang="uk-UA" sz="2800" b="1" i="1" dirty="0" smtClean="0">
                <a:solidFill>
                  <a:schemeClr val="bg1"/>
                </a:solidFill>
              </a:rPr>
              <a:t>Л. Кучму. 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Картинки по запросу &quot;Президентські вибори 1999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" y="1502228"/>
            <a:ext cx="7865706" cy="530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7800392" y="1502228"/>
            <a:ext cx="4310743" cy="4488025"/>
          </a:xfrm>
          <a:prstGeom prst="wedgeRoundRectCallout">
            <a:avLst>
              <a:gd name="adj1" fmla="val -67586"/>
              <a:gd name="adj2" fmla="val 68221"/>
              <a:gd name="adj3" fmla="val 16667"/>
            </a:avLst>
          </a:prstGeom>
          <a:solidFill>
            <a:srgbClr val="FE907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Другий термін </a:t>
            </a:r>
          </a:p>
          <a:p>
            <a:pPr algn="ctr"/>
            <a:r>
              <a:rPr lang="uk-UA" sz="2800" b="1" i="1" u="sng" dirty="0" smtClean="0">
                <a:solidFill>
                  <a:schemeClr val="bg1"/>
                </a:solidFill>
              </a:rPr>
              <a:t>Л. Кучми </a:t>
            </a:r>
          </a:p>
          <a:p>
            <a:pPr algn="ctr"/>
            <a:r>
              <a:rPr lang="uk-UA" sz="2800" b="1" i="1" u="sng" dirty="0" smtClean="0">
                <a:solidFill>
                  <a:schemeClr val="bg1"/>
                </a:solidFill>
              </a:rPr>
              <a:t>(1999-2004)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був </a:t>
            </a:r>
            <a:r>
              <a:rPr lang="uk-UA" sz="2800" b="1" dirty="0" err="1" smtClean="0">
                <a:solidFill>
                  <a:srgbClr val="002060"/>
                </a:solidFill>
              </a:rPr>
              <a:t>пов</a:t>
            </a:r>
            <a:r>
              <a:rPr lang="en-US" sz="2800" b="1" dirty="0" smtClean="0">
                <a:solidFill>
                  <a:srgbClr val="002060"/>
                </a:solidFill>
              </a:rPr>
              <a:t>’</a:t>
            </a:r>
            <a:r>
              <a:rPr lang="uk-UA" sz="2800" b="1" dirty="0" err="1" smtClean="0">
                <a:solidFill>
                  <a:srgbClr val="002060"/>
                </a:solidFill>
              </a:rPr>
              <a:t>язаний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із певною економічною стабілізацією та загостренням суспільно-політичної ситуації.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1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Загибель В. Чорновола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43" y="2649894"/>
            <a:ext cx="6638531" cy="42081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Президентські вибори 1999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7755" cy="40284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&quot;Загибель В. Чорновола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535" y="294972"/>
            <a:ext cx="4032673" cy="26161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0" y="3937518"/>
            <a:ext cx="5784980" cy="2445897"/>
          </a:xfrm>
          <a:prstGeom prst="wedgeRoundRectCallout">
            <a:avLst>
              <a:gd name="adj1" fmla="val 56514"/>
              <a:gd name="adj2" fmla="val 64858"/>
              <a:gd name="adj3" fmla="val 16667"/>
            </a:avLst>
          </a:prstGeom>
          <a:solidFill>
            <a:srgbClr val="EF790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</a:rPr>
              <a:t>За декілька місяців до президентських виборів у автокатастрофі загинув основний конкурент Л. Кучми – видатний український </a:t>
            </a:r>
          </a:p>
          <a:p>
            <a:pPr algn="ctr"/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</a:rPr>
              <a:t>політичний діяч В. Чорновіл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2192000" cy="923731"/>
          </a:xfrm>
          <a:prstGeom prst="rect">
            <a:avLst/>
          </a:prstGeom>
          <a:solidFill>
            <a:srgbClr val="F8E55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початок 2000 року 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</a:rPr>
              <a:t>починається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</a:rPr>
              <a:t>економічне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</a:rPr>
              <a:t>зростання</a:t>
            </a:r>
            <a:endParaRPr lang="ru-RU" sz="3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959289" y="1026366"/>
            <a:ext cx="4273421" cy="1735494"/>
          </a:xfrm>
          <a:prstGeom prst="ellipse">
            <a:avLst/>
          </a:prstGeom>
          <a:solidFill>
            <a:srgbClr val="FD9D3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ознаки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1">
                    <a:lumMod val="50000"/>
                  </a:schemeClr>
                </a:solidFill>
              </a:rPr>
              <a:t>економічної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1">
                    <a:lumMod val="50000"/>
                  </a:schemeClr>
                </a:solidFill>
              </a:rPr>
              <a:t>стабілізації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610807" y="779104"/>
            <a:ext cx="970384" cy="494523"/>
          </a:xfrm>
          <a:prstGeom prst="downArrow">
            <a:avLst/>
          </a:prstGeom>
          <a:solidFill>
            <a:srgbClr val="EF790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721567" y="2855163"/>
            <a:ext cx="4889240" cy="1632858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>
                <a:solidFill>
                  <a:schemeClr val="accent1">
                    <a:lumMod val="50000"/>
                  </a:schemeClr>
                </a:solidFill>
              </a:rPr>
              <a:t>рипинення падіння валового внутрішнього продукту (ВВП)</a:t>
            </a: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721567" y="4786595"/>
            <a:ext cx="4889240" cy="1632858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>
                <a:solidFill>
                  <a:schemeClr val="accent1">
                    <a:lumMod val="50000"/>
                  </a:schemeClr>
                </a:solidFill>
              </a:rPr>
              <a:t>скорочення дефіциту державного бюджету</a:t>
            </a: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6481664" y="4693292"/>
            <a:ext cx="4889240" cy="1632858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середньорічні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темпи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приросту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ВВП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склали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7,3 % (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найвищі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Європі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6360367" y="2855163"/>
            <a:ext cx="4889240" cy="1632858"/>
          </a:xfrm>
          <a:prstGeom prst="flowChartTerminator">
            <a:avLst/>
          </a:prstGeom>
          <a:solidFill>
            <a:srgbClr val="6AD48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зростання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на 4,3 %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обсягів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промислового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виробництва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найбільше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у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галузях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що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виробляли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товари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народного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споживання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680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Кучма касетний скандал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4" y="100589"/>
            <a:ext cx="3882134" cy="503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&quot;Кучма касетний скандал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6" y="3997466"/>
            <a:ext cx="4807663" cy="270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56368" y="0"/>
            <a:ext cx="76995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У 2000р Кучма почав </a:t>
            </a:r>
          </a:p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втрачати владу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Блок-схема: документ 2"/>
          <p:cNvSpPr/>
          <p:nvPr/>
        </p:nvSpPr>
        <p:spPr>
          <a:xfrm>
            <a:off x="5103845" y="1754326"/>
            <a:ext cx="6773164" cy="4767772"/>
          </a:xfrm>
          <a:prstGeom prst="flowChartDocument">
            <a:avLst/>
          </a:prstGeom>
          <a:solidFill>
            <a:srgbClr val="FD9D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 2000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році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u="sng" dirty="0" err="1">
                <a:solidFill>
                  <a:srgbClr val="C00000"/>
                </a:solidFill>
              </a:rPr>
              <a:t>розгорівся</a:t>
            </a:r>
            <a:r>
              <a:rPr lang="ru-RU" sz="2400" b="1" i="1" u="sng" dirty="0">
                <a:solidFill>
                  <a:srgbClr val="C00000"/>
                </a:solidFill>
              </a:rPr>
              <a:t> «</a:t>
            </a:r>
            <a:r>
              <a:rPr lang="ru-RU" sz="2400" b="1" i="1" u="sng" dirty="0" err="1">
                <a:solidFill>
                  <a:srgbClr val="C00000"/>
                </a:solidFill>
              </a:rPr>
              <a:t>касетний</a:t>
            </a:r>
            <a:r>
              <a:rPr lang="ru-RU" sz="2400" b="1" i="1" u="sng" dirty="0">
                <a:solidFill>
                  <a:srgbClr val="C00000"/>
                </a:solidFill>
              </a:rPr>
              <a:t> скандал»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пов'язаний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з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публікацією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записів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з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кабінету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президента, де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він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поставав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у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м'яко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кажучи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не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привабливому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образі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Окрім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корупційних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схем,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плівки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засвідчили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президент,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імовірно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займався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залякуванням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опозиції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причетний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до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вбивства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журналіста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u="sng" dirty="0" err="1">
                <a:solidFill>
                  <a:srgbClr val="C00000"/>
                </a:solidFill>
              </a:rPr>
              <a:t>Георгія</a:t>
            </a:r>
            <a:r>
              <a:rPr lang="ru-RU" sz="3200" b="1" u="sng" dirty="0">
                <a:solidFill>
                  <a:srgbClr val="C00000"/>
                </a:solidFill>
              </a:rPr>
              <a:t> </a:t>
            </a:r>
            <a:r>
              <a:rPr lang="ru-RU" sz="3200" b="1" u="sng" dirty="0" err="1">
                <a:solidFill>
                  <a:srgbClr val="C00000"/>
                </a:solidFill>
              </a:rPr>
              <a:t>Гонгадзе</a:t>
            </a:r>
            <a:r>
              <a:rPr lang="ru-RU" sz="3200" b="1" u="sng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27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Картинки по запросу &quot;Вбивство Гонгадзе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670" y="87247"/>
            <a:ext cx="5084471" cy="508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64820"/>
            <a:ext cx="6093430" cy="3818249"/>
          </a:xfrm>
          <a:prstGeom prst="rect">
            <a:avLst/>
          </a:prstGeom>
        </p:spPr>
      </p:pic>
      <p:pic>
        <p:nvPicPr>
          <p:cNvPr id="7" name="Picture 4" descr="Картинки по запросу &quot;Кучма касетний скандал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49" y="3283035"/>
            <a:ext cx="5132427" cy="337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документ 2"/>
          <p:cNvSpPr/>
          <p:nvPr/>
        </p:nvSpPr>
        <p:spPr>
          <a:xfrm>
            <a:off x="6074229" y="4777273"/>
            <a:ext cx="5858912" cy="1959429"/>
          </a:xfrm>
          <a:prstGeom prst="flowChartDocument">
            <a:avLst/>
          </a:prstGeom>
          <a:solidFill>
            <a:srgbClr val="FD9D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"</a:t>
            </a:r>
            <a:r>
              <a:rPr lang="ru-RU" sz="2000" b="1" i="1" dirty="0" err="1">
                <a:solidFill>
                  <a:srgbClr val="C00000"/>
                </a:solidFill>
              </a:rPr>
              <a:t>Касетний</a:t>
            </a:r>
            <a:r>
              <a:rPr lang="ru-RU" sz="2000" b="1" i="1" dirty="0">
                <a:solidFill>
                  <a:srgbClr val="C00000"/>
                </a:solidFill>
              </a:rPr>
              <a:t> скандал" </a:t>
            </a:r>
            <a:r>
              <a:rPr lang="ru-RU" sz="2000" b="1" i="1" dirty="0" err="1">
                <a:solidFill>
                  <a:srgbClr val="C00000"/>
                </a:solidFill>
              </a:rPr>
              <a:t>набув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міжнародного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</a:rPr>
              <a:t>резонансу.</a:t>
            </a:r>
            <a:r>
              <a:rPr lang="ru-RU" sz="2000" b="1" i="1" dirty="0">
                <a:solidFill>
                  <a:srgbClr val="C00000"/>
                </a:solidFill>
              </a:rPr>
              <a:t> 2 </a:t>
            </a:r>
            <a:r>
              <a:rPr lang="ru-RU" sz="2000" b="1" i="1" dirty="0" smtClean="0">
                <a:solidFill>
                  <a:srgbClr val="C00000"/>
                </a:solidFill>
              </a:rPr>
              <a:t>листопада 2000р. </a:t>
            </a:r>
            <a:r>
              <a:rPr lang="ru-RU" sz="2000" b="1" i="1" dirty="0">
                <a:solidFill>
                  <a:srgbClr val="C00000"/>
                </a:solidFill>
              </a:rPr>
              <a:t>в </a:t>
            </a:r>
            <a:r>
              <a:rPr lang="ru-RU" sz="2000" b="1" i="1" dirty="0" err="1">
                <a:solidFill>
                  <a:srgbClr val="C00000"/>
                </a:solidFill>
              </a:rPr>
              <a:t>лісі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біля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Таращі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було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знайдено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обезголовлений</a:t>
            </a:r>
            <a:r>
              <a:rPr lang="ru-RU" sz="2000" b="1" i="1" dirty="0">
                <a:solidFill>
                  <a:srgbClr val="C00000"/>
                </a:solidFill>
              </a:rPr>
              <a:t> труп. Дружина і </a:t>
            </a:r>
            <a:r>
              <a:rPr lang="ru-RU" sz="2000" b="1" i="1" dirty="0" err="1">
                <a:solidFill>
                  <a:srgbClr val="C00000"/>
                </a:solidFill>
              </a:rPr>
              <a:t>друзі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впізнали</a:t>
            </a:r>
            <a:r>
              <a:rPr lang="ru-RU" sz="2000" b="1" i="1" dirty="0">
                <a:solidFill>
                  <a:srgbClr val="C00000"/>
                </a:solidFill>
              </a:rPr>
              <a:t> у </a:t>
            </a:r>
            <a:r>
              <a:rPr lang="ru-RU" sz="2000" b="1" i="1" dirty="0" err="1">
                <a:solidFill>
                  <a:srgbClr val="C00000"/>
                </a:solidFill>
              </a:rPr>
              <a:t>ньому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endParaRPr lang="ru-RU" sz="20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i="1" dirty="0" err="1" smtClean="0">
                <a:solidFill>
                  <a:srgbClr val="C00000"/>
                </a:solidFill>
              </a:rPr>
              <a:t>Георгія</a:t>
            </a:r>
            <a:r>
              <a:rPr lang="ru-RU" sz="2000" b="1" i="1" dirty="0" smtClean="0">
                <a:solidFill>
                  <a:srgbClr val="C00000"/>
                </a:solidFill>
              </a:rPr>
              <a:t> 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Гонгадзе</a:t>
            </a:r>
            <a:r>
              <a:rPr lang="ru-RU" sz="2000" b="1" i="1" dirty="0" smtClean="0">
                <a:solidFill>
                  <a:srgbClr val="C00000"/>
                </a:solidFill>
              </a:rPr>
              <a:t>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6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Україна без кучм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5244"/>
            <a:ext cx="6268099" cy="47010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&quot;Україна без кучми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17" y="1053517"/>
            <a:ext cx="5847184" cy="577804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&quot;Україна без кучми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1654"/>
            <a:ext cx="2997938" cy="24299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 со стрелкой вниз 6"/>
          <p:cNvSpPr/>
          <p:nvPr/>
        </p:nvSpPr>
        <p:spPr>
          <a:xfrm>
            <a:off x="0" y="0"/>
            <a:ext cx="12192000" cy="1922106"/>
          </a:xfrm>
          <a:prstGeom prst="downArrowCallout">
            <a:avLst/>
          </a:prstGeom>
          <a:solidFill>
            <a:srgbClr val="91A80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Вбивство опозиційного журналіста Г. Гонгадзе призвело до початку акції </a:t>
            </a:r>
            <a:r>
              <a:rPr lang="uk-UA" sz="2800" b="1" u="sng" dirty="0" smtClean="0">
                <a:solidFill>
                  <a:schemeClr val="bg1"/>
                </a:solidFill>
              </a:rPr>
              <a:t>«Україна без Кучми!»</a:t>
            </a:r>
            <a:endParaRPr lang="ru-RU" sz="2800" b="1" u="sng" dirty="0">
              <a:solidFill>
                <a:schemeClr val="bg1"/>
              </a:solidFill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2920482" y="4889241"/>
            <a:ext cx="4842587" cy="1968759"/>
          </a:xfrm>
          <a:prstGeom prst="flowChartProcess">
            <a:avLst/>
          </a:prstGeom>
          <a:solidFill>
            <a:srgbClr val="FE907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2060"/>
                </a:solidFill>
              </a:rPr>
              <a:t>Акція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b="1" dirty="0">
                <a:solidFill>
                  <a:srgbClr val="002060"/>
                </a:solidFill>
              </a:rPr>
              <a:t>«</a:t>
            </a:r>
            <a:r>
              <a:rPr lang="ru-RU" sz="2400" b="1" dirty="0" err="1">
                <a:solidFill>
                  <a:srgbClr val="002060"/>
                </a:solidFill>
              </a:rPr>
              <a:t>Україна</a:t>
            </a:r>
            <a:r>
              <a:rPr lang="ru-RU" sz="2400" b="1" dirty="0">
                <a:solidFill>
                  <a:srgbClr val="002060"/>
                </a:solidFill>
              </a:rPr>
              <a:t> без </a:t>
            </a:r>
            <a:r>
              <a:rPr lang="ru-RU" sz="2400" b="1" dirty="0" err="1">
                <a:solidFill>
                  <a:srgbClr val="002060"/>
                </a:solidFill>
              </a:rPr>
              <a:t>Кучми</a:t>
            </a:r>
            <a:r>
              <a:rPr lang="ru-RU" sz="2400" b="1" dirty="0">
                <a:solidFill>
                  <a:srgbClr val="002060"/>
                </a:solidFill>
              </a:rPr>
              <a:t>!»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dirty="0" err="1" smtClean="0">
                <a:solidFill>
                  <a:srgbClr val="002060"/>
                </a:solidFill>
              </a:rPr>
              <a:t>тривала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протягом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2000-2001рр</a:t>
            </a:r>
            <a:r>
              <a:rPr lang="ru-RU" sz="2400" dirty="0" smtClean="0">
                <a:solidFill>
                  <a:srgbClr val="002060"/>
                </a:solidFill>
              </a:rPr>
              <a:t> і стала першим великим </a:t>
            </a:r>
            <a:r>
              <a:rPr lang="ru-RU" sz="2400" dirty="0" err="1" smtClean="0">
                <a:solidFill>
                  <a:srgbClr val="002060"/>
                </a:solidFill>
              </a:rPr>
              <a:t>протестним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рухом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незалежної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України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076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&quot;В. Ющенко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9" y="1327039"/>
            <a:ext cx="4246076" cy="55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документ 4"/>
          <p:cNvSpPr/>
          <p:nvPr/>
        </p:nvSpPr>
        <p:spPr>
          <a:xfrm>
            <a:off x="0" y="0"/>
            <a:ext cx="12191999" cy="1576873"/>
          </a:xfrm>
          <a:prstGeom prst="flowChartDocument">
            <a:avLst/>
          </a:prstGeom>
          <a:solidFill>
            <a:srgbClr val="FD9D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rgbClr val="002060"/>
                </a:solidFill>
              </a:rPr>
              <a:t>Протестні</a:t>
            </a:r>
            <a:r>
              <a:rPr lang="uk-UA" sz="2800" b="1" dirty="0" smtClean="0">
                <a:solidFill>
                  <a:srgbClr val="002060"/>
                </a:solidFill>
              </a:rPr>
              <a:t> акції сприяли виходу на політичну арену нових лідерів опозиції</a:t>
            </a:r>
            <a:r>
              <a:rPr lang="ru-RU" sz="2800" b="1" dirty="0" smtClean="0">
                <a:solidFill>
                  <a:srgbClr val="002060"/>
                </a:solidFill>
              </a:rPr>
              <a:t>— </a:t>
            </a:r>
            <a:r>
              <a:rPr lang="ru-RU" sz="2800" b="1" dirty="0" err="1">
                <a:solidFill>
                  <a:srgbClr val="002060"/>
                </a:solidFill>
              </a:rPr>
              <a:t>прем'єр-міністра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України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(1999-2001рр), </a:t>
            </a:r>
          </a:p>
          <a:p>
            <a:pPr algn="ctr"/>
            <a:r>
              <a:rPr lang="ru-RU" sz="2800" b="1" i="1" dirty="0" err="1" smtClean="0">
                <a:solidFill>
                  <a:srgbClr val="C00000"/>
                </a:solidFill>
              </a:rPr>
              <a:t>Віктора</a:t>
            </a:r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</a:rPr>
              <a:t>Ющенка</a:t>
            </a:r>
            <a:r>
              <a:rPr lang="ru-RU" sz="2800" b="1" i="1" dirty="0">
                <a:solidFill>
                  <a:srgbClr val="C00000"/>
                </a:solidFill>
              </a:rPr>
              <a:t> та </a:t>
            </a:r>
            <a:r>
              <a:rPr lang="ru-RU" sz="2800" b="1" i="1" dirty="0" err="1">
                <a:solidFill>
                  <a:srgbClr val="C00000"/>
                </a:solidFill>
              </a:rPr>
              <a:t>Юлії</a:t>
            </a:r>
            <a:r>
              <a:rPr lang="ru-RU" sz="2800" b="1" i="1" dirty="0">
                <a:solidFill>
                  <a:srgbClr val="C00000"/>
                </a:solidFill>
              </a:rPr>
              <a:t> Тимошенко.</a:t>
            </a:r>
          </a:p>
        </p:txBody>
      </p:sp>
      <p:pic>
        <p:nvPicPr>
          <p:cNvPr id="6150" name="Picture 6" descr="Картинки по запросу &quot;Ю. Тимошенко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23" y="1576873"/>
            <a:ext cx="7582677" cy="526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4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9596" y="74645"/>
            <a:ext cx="11162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0000" endA="300" endPos="50000" dist="29997" dir="5400000" sy="-100000" algn="bl" rotWithShape="0"/>
                </a:effectLst>
              </a:rPr>
              <a:t>ПАРЛАМЕНТСЬКІ ВИБОРИ 2002р </a:t>
            </a:r>
            <a:endParaRPr lang="ru-RU" sz="5400" b="1" cap="none" spc="0" dirty="0">
              <a:ln w="19050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7170" name="Picture 2" descr="Картинки по запросу &quot;парламентські вибори 2002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75" y="1418866"/>
            <a:ext cx="8120068" cy="51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документ 2"/>
          <p:cNvSpPr/>
          <p:nvPr/>
        </p:nvSpPr>
        <p:spPr>
          <a:xfrm>
            <a:off x="8024327" y="1212980"/>
            <a:ext cx="4002832" cy="5234473"/>
          </a:xfrm>
          <a:prstGeom prst="flowChartDocument">
            <a:avLst/>
          </a:prstGeom>
          <a:solidFill>
            <a:srgbClr val="2025E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err="1"/>
              <a:t>Вибори</a:t>
            </a:r>
            <a:r>
              <a:rPr lang="ru-RU" sz="2200" b="1" i="1" dirty="0"/>
              <a:t> 2002 р.</a:t>
            </a:r>
            <a:r>
              <a:rPr lang="ru-RU" sz="2200" dirty="0"/>
              <a:t> проходили </a:t>
            </a:r>
            <a:r>
              <a:rPr lang="ru-RU" sz="2200" dirty="0" err="1"/>
              <a:t>надзвичайно</a:t>
            </a:r>
            <a:r>
              <a:rPr lang="ru-RU" sz="2200" dirty="0"/>
              <a:t> </a:t>
            </a:r>
            <a:r>
              <a:rPr lang="ru-RU" sz="2200" dirty="0" smtClean="0"/>
              <a:t>напружено.</a:t>
            </a:r>
          </a:p>
          <a:p>
            <a:pPr algn="ctr"/>
            <a:r>
              <a:rPr lang="ru-RU" sz="2200" b="1" i="1" dirty="0"/>
              <a:t>П</a:t>
            </a:r>
            <a:r>
              <a:rPr lang="ru-RU" sz="2200" b="1" i="1" dirty="0" smtClean="0"/>
              <a:t>еремогу </a:t>
            </a:r>
            <a:r>
              <a:rPr lang="ru-RU" sz="2200" b="1" i="1" dirty="0" err="1"/>
              <a:t>здобув</a:t>
            </a:r>
            <a:r>
              <a:rPr lang="ru-RU" sz="2200" b="1" i="1" dirty="0"/>
              <a:t> блок "Наша </a:t>
            </a:r>
            <a:r>
              <a:rPr lang="ru-RU" sz="2200" b="1" i="1" dirty="0" err="1"/>
              <a:t>Україна</a:t>
            </a:r>
            <a:r>
              <a:rPr lang="ru-RU" sz="2200" b="1" i="1" dirty="0"/>
              <a:t>"</a:t>
            </a:r>
            <a:r>
              <a:rPr lang="ru-RU" sz="2200" dirty="0"/>
              <a:t>, </a:t>
            </a:r>
            <a:r>
              <a:rPr lang="ru-RU" sz="2200" dirty="0" err="1"/>
              <a:t>який</a:t>
            </a:r>
            <a:r>
              <a:rPr lang="ru-RU" sz="2200" dirty="0"/>
              <a:t> </a:t>
            </a:r>
            <a:r>
              <a:rPr lang="ru-RU" sz="2200" dirty="0" err="1"/>
              <a:t>очолював</a:t>
            </a:r>
            <a:r>
              <a:rPr lang="ru-RU" sz="2200" dirty="0"/>
              <a:t> </a:t>
            </a:r>
            <a:endParaRPr lang="ru-RU" sz="2200" dirty="0" smtClean="0"/>
          </a:p>
          <a:p>
            <a:pPr algn="ctr"/>
            <a:r>
              <a:rPr lang="ru-RU" sz="2200" dirty="0" smtClean="0"/>
              <a:t>В</a:t>
            </a:r>
            <a:r>
              <a:rPr lang="ru-RU" sz="2200" dirty="0"/>
              <a:t>. Ющенко. Блок </a:t>
            </a:r>
            <a:r>
              <a:rPr lang="ru-RU" sz="2200" dirty="0" err="1"/>
              <a:t>отримав</a:t>
            </a:r>
            <a:r>
              <a:rPr lang="ru-RU" sz="2200" dirty="0"/>
              <a:t> 23,8% </a:t>
            </a:r>
            <a:r>
              <a:rPr lang="ru-RU" sz="2200" dirty="0" err="1"/>
              <a:t>голосів</a:t>
            </a:r>
            <a:r>
              <a:rPr lang="ru-RU" sz="2200" dirty="0"/>
              <a:t>. </a:t>
            </a:r>
            <a:endParaRPr lang="ru-RU" sz="2200" dirty="0" smtClean="0"/>
          </a:p>
          <a:p>
            <a:pPr algn="ctr"/>
            <a:r>
              <a:rPr lang="ru-RU" sz="2200" dirty="0" err="1" smtClean="0"/>
              <a:t>Пропрезидентська</a:t>
            </a:r>
            <a:r>
              <a:rPr lang="ru-RU" sz="2200" dirty="0" smtClean="0"/>
              <a:t> </a:t>
            </a:r>
            <a:r>
              <a:rPr lang="ru-RU" sz="2200" dirty="0"/>
              <a:t>сила</a:t>
            </a:r>
            <a:r>
              <a:rPr lang="ru-RU" sz="2200" b="1" i="1" dirty="0"/>
              <a:t> "За </a:t>
            </a:r>
            <a:r>
              <a:rPr lang="ru-RU" sz="2200" b="1" i="1" dirty="0" err="1"/>
              <a:t>єдину</a:t>
            </a:r>
            <a:r>
              <a:rPr lang="ru-RU" sz="2200" b="1" i="1" dirty="0"/>
              <a:t> </a:t>
            </a:r>
            <a:r>
              <a:rPr lang="ru-RU" sz="2200" b="1" i="1" dirty="0" err="1"/>
              <a:t>Україну</a:t>
            </a:r>
            <a:r>
              <a:rPr lang="ru-RU" sz="2200" b="1" i="1" dirty="0"/>
              <a:t>" - 20</a:t>
            </a:r>
            <a:r>
              <a:rPr lang="ru-RU" sz="2200" b="1" i="1" dirty="0" smtClean="0"/>
              <a:t>%</a:t>
            </a:r>
            <a:r>
              <a:rPr lang="ru-RU" sz="2200" dirty="0" smtClean="0"/>
              <a:t>.</a:t>
            </a:r>
          </a:p>
          <a:p>
            <a:pPr algn="ctr"/>
            <a:r>
              <a:rPr lang="ru-RU" sz="2200" dirty="0"/>
              <a:t> </a:t>
            </a:r>
            <a:r>
              <a:rPr lang="ru-RU" sz="2200" b="1" i="1" dirty="0"/>
              <a:t>Блок </a:t>
            </a:r>
            <a:r>
              <a:rPr lang="ru-RU" sz="2200" b="1" i="1" dirty="0" err="1"/>
              <a:t>Юлії</a:t>
            </a:r>
            <a:r>
              <a:rPr lang="ru-RU" sz="2200" b="1" i="1" dirty="0"/>
              <a:t> Тимошенко - 11,8% </a:t>
            </a:r>
            <a:r>
              <a:rPr lang="ru-RU" sz="2200" b="1" i="1" dirty="0" err="1"/>
              <a:t>голосів</a:t>
            </a:r>
            <a:r>
              <a:rPr lang="ru-RU" sz="2200" b="1" i="1" dirty="0"/>
              <a:t>.</a:t>
            </a:r>
            <a:endParaRPr lang="ru-RU" sz="2200" dirty="0"/>
          </a:p>
        </p:txBody>
      </p:sp>
      <p:pic>
        <p:nvPicPr>
          <p:cNvPr id="7172" name="Picture 4" descr="Картинки по запросу &quot;Наша Україна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951926"/>
            <a:ext cx="2547340" cy="179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&quot;&quot;Повстань Україно!&quot; 2002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73" y="0"/>
            <a:ext cx="6781527" cy="438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&quot;&quot;Повстань Україно!&quot; 2002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07" y="3769103"/>
            <a:ext cx="5268448" cy="296350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&quot;&quot;Повстань Україно!&quot; 2002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7" y="3215844"/>
            <a:ext cx="2634278" cy="351676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ртинки по запросу &quot;&quot;Повстань Україно!&quot; 2002 фото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87" y="3215844"/>
            <a:ext cx="2643608" cy="352921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5314" y="111967"/>
            <a:ext cx="6232849" cy="2631233"/>
          </a:xfrm>
          <a:prstGeom prst="wedgeRoundRectCallout">
            <a:avLst>
              <a:gd name="adj1" fmla="val 60532"/>
              <a:gd name="adj2" fmla="val 75097"/>
              <a:gd name="adj3" fmla="val 16667"/>
            </a:avLst>
          </a:prstGeom>
          <a:solidFill>
            <a:srgbClr val="2025E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/>
              <a:t>Після виборів опозиція провела низку масштабних акцій протесту під гаслами </a:t>
            </a:r>
            <a:r>
              <a:rPr lang="uk-UA" sz="2800" b="1" i="1" u="sng" dirty="0" smtClean="0">
                <a:solidFill>
                  <a:srgbClr val="FFFF00"/>
                </a:solidFill>
              </a:rPr>
              <a:t>«Повстань, Україно!» </a:t>
            </a:r>
            <a:r>
              <a:rPr lang="uk-UA" sz="2400" b="1" i="1" dirty="0" smtClean="0"/>
              <a:t>за проведення дострокових президентських виборів. </a:t>
            </a:r>
          </a:p>
          <a:p>
            <a:pPr algn="ctr"/>
            <a:r>
              <a:rPr lang="uk-UA" sz="2400" b="1" i="1" dirty="0" smtClean="0"/>
              <a:t>Акції тривали до президентських </a:t>
            </a:r>
          </a:p>
          <a:p>
            <a:pPr algn="ctr"/>
            <a:r>
              <a:rPr lang="uk-UA" sz="2400" b="1" i="1" dirty="0" smtClean="0"/>
              <a:t>виборів 2004р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0988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Л Кравчук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282"/>
            <a:ext cx="12192000" cy="72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&quot;Л Кравчук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76"/>
            <a:ext cx="5337109" cy="421167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0"/>
            <a:ext cx="12192000" cy="1026367"/>
          </a:xfrm>
          <a:prstGeom prst="flowChartProcess">
            <a:avLst/>
          </a:prstGeom>
          <a:solidFill>
            <a:srgbClr val="E585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Вибори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2004 року стали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найзапеклішими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3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всю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історію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незалежної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України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9218" name="Picture 2" descr="Картинки по запросу &quot;вибори 2004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75" y="1679510"/>
            <a:ext cx="8094825" cy="474928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документ 4"/>
          <p:cNvSpPr/>
          <p:nvPr/>
        </p:nvSpPr>
        <p:spPr>
          <a:xfrm>
            <a:off x="57020" y="1156996"/>
            <a:ext cx="4225731" cy="5271796"/>
          </a:xfrm>
          <a:prstGeom prst="flowChartDocument">
            <a:avLst/>
          </a:prstGeom>
          <a:solidFill>
            <a:srgbClr val="FE907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У </a:t>
            </a:r>
            <a:r>
              <a:rPr lang="ru-RU" sz="2400" b="1" i="1" dirty="0" err="1">
                <a:solidFill>
                  <a:srgbClr val="002060"/>
                </a:solidFill>
              </a:rPr>
              <a:t>першому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турі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u="sng" dirty="0" err="1" smtClean="0">
                <a:solidFill>
                  <a:schemeClr val="accent6">
                    <a:lumMod val="50000"/>
                  </a:schemeClr>
                </a:solidFill>
              </a:rPr>
              <a:t>В.Ющенко</a:t>
            </a:r>
            <a:r>
              <a:rPr lang="ru-RU" sz="2400" b="1" i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u="sng" dirty="0">
                <a:solidFill>
                  <a:schemeClr val="accent6">
                    <a:lumMod val="50000"/>
                  </a:schemeClr>
                </a:solidFill>
              </a:rPr>
              <a:t>та </a:t>
            </a:r>
            <a:r>
              <a:rPr lang="ru-RU" sz="2400" b="1" i="1" u="sng" dirty="0" err="1" smtClean="0">
                <a:solidFill>
                  <a:schemeClr val="accent6">
                    <a:lumMod val="50000"/>
                  </a:schemeClr>
                </a:solidFill>
              </a:rPr>
              <a:t>В.Янукович</a:t>
            </a:r>
            <a:r>
              <a:rPr lang="ru-RU" sz="2400" b="1" i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отримали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кожен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трохи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більше</a:t>
            </a:r>
            <a:r>
              <a:rPr lang="ru-RU" sz="2400" b="1" i="1" dirty="0">
                <a:solidFill>
                  <a:srgbClr val="002060"/>
                </a:solidFill>
              </a:rPr>
              <a:t> 39% </a:t>
            </a:r>
            <a:r>
              <a:rPr lang="ru-RU" sz="2400" b="1" i="1" dirty="0" err="1">
                <a:solidFill>
                  <a:srgbClr val="002060"/>
                </a:solidFill>
              </a:rPr>
              <a:t>голосів</a:t>
            </a:r>
            <a:r>
              <a:rPr lang="ru-RU" sz="2400" b="1" i="1" dirty="0">
                <a:solidFill>
                  <a:srgbClr val="002060"/>
                </a:solidFill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</a:rPr>
              <a:t>розрив</a:t>
            </a:r>
            <a:r>
              <a:rPr lang="ru-RU" sz="2400" b="1" i="1" dirty="0">
                <a:solidFill>
                  <a:srgbClr val="002060"/>
                </a:solidFill>
              </a:rPr>
              <a:t> становив </a:t>
            </a:r>
            <a:r>
              <a:rPr lang="ru-RU" sz="2400" b="1" i="1" dirty="0" err="1">
                <a:solidFill>
                  <a:srgbClr val="002060"/>
                </a:solidFill>
              </a:rPr>
              <a:t>піввідсотка</a:t>
            </a:r>
            <a:r>
              <a:rPr lang="ru-RU" sz="2400" b="1" i="1" dirty="0">
                <a:solidFill>
                  <a:srgbClr val="002060"/>
                </a:solidFill>
              </a:rPr>
              <a:t>.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Голоси </a:t>
            </a:r>
            <a:r>
              <a:rPr lang="ru-RU" sz="2400" b="1" i="1" dirty="0" err="1">
                <a:solidFill>
                  <a:srgbClr val="002060"/>
                </a:solidFill>
              </a:rPr>
              <a:t>розділилися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регіонально</a:t>
            </a:r>
            <a:r>
              <a:rPr lang="ru-RU" sz="2400" b="1" i="1" dirty="0">
                <a:solidFill>
                  <a:srgbClr val="002060"/>
                </a:solidFill>
              </a:rPr>
              <a:t>: </a:t>
            </a:r>
            <a:r>
              <a:rPr lang="ru-RU" sz="2400" b="1" i="1" dirty="0" err="1">
                <a:solidFill>
                  <a:srgbClr val="002060"/>
                </a:solidFill>
              </a:rPr>
              <a:t>захід</a:t>
            </a:r>
            <a:r>
              <a:rPr lang="ru-RU" sz="2400" b="1" i="1" dirty="0">
                <a:solidFill>
                  <a:srgbClr val="002060"/>
                </a:solidFill>
              </a:rPr>
              <a:t> і центр </a:t>
            </a:r>
            <a:r>
              <a:rPr lang="ru-RU" sz="2400" b="1" i="1" dirty="0" err="1">
                <a:solidFill>
                  <a:srgbClr val="002060"/>
                </a:solidFill>
              </a:rPr>
              <a:t>проголосували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переважно</a:t>
            </a:r>
            <a:r>
              <a:rPr lang="ru-RU" sz="2400" b="1" i="1" dirty="0">
                <a:solidFill>
                  <a:srgbClr val="002060"/>
                </a:solidFill>
              </a:rPr>
              <a:t> за </a:t>
            </a:r>
            <a:r>
              <a:rPr lang="ru-RU" sz="2400" b="1" i="1" dirty="0" err="1">
                <a:solidFill>
                  <a:srgbClr val="002060"/>
                </a:solidFill>
              </a:rPr>
              <a:t>Ющенка</a:t>
            </a:r>
            <a:r>
              <a:rPr lang="ru-RU" sz="2400" b="1" i="1" dirty="0">
                <a:solidFill>
                  <a:srgbClr val="002060"/>
                </a:solidFill>
              </a:rPr>
              <a:t>, а </a:t>
            </a:r>
            <a:r>
              <a:rPr lang="ru-RU" sz="2400" b="1" i="1" dirty="0" err="1">
                <a:solidFill>
                  <a:srgbClr val="002060"/>
                </a:solidFill>
              </a:rPr>
              <a:t>південь</a:t>
            </a:r>
            <a:r>
              <a:rPr lang="ru-RU" sz="2400" b="1" i="1" dirty="0">
                <a:solidFill>
                  <a:srgbClr val="002060"/>
                </a:solidFill>
              </a:rPr>
              <a:t> і </a:t>
            </a:r>
            <a:r>
              <a:rPr lang="ru-RU" sz="2400" b="1" i="1" dirty="0" err="1">
                <a:solidFill>
                  <a:srgbClr val="002060"/>
                </a:solidFill>
              </a:rPr>
              <a:t>схід</a:t>
            </a:r>
            <a:r>
              <a:rPr lang="ru-RU" sz="2400" b="1" i="1" dirty="0">
                <a:solidFill>
                  <a:srgbClr val="002060"/>
                </a:solidFill>
              </a:rPr>
              <a:t> — за Януковича. </a:t>
            </a:r>
            <a:endParaRPr lang="ru-RU" sz="2400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вибори 2004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335486" y="3741576"/>
            <a:ext cx="5735216" cy="3032449"/>
          </a:xfrm>
          <a:prstGeom prst="roundRect">
            <a:avLst/>
          </a:prstGeom>
          <a:solidFill>
            <a:srgbClr val="D765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chemeClr val="bg1"/>
                </a:solidFill>
              </a:rPr>
              <a:t>Масові фальсифікації під час </a:t>
            </a:r>
            <a:r>
              <a:rPr lang="uk-UA" sz="2800" b="1" i="1" dirty="0" smtClean="0">
                <a:solidFill>
                  <a:schemeClr val="bg1"/>
                </a:solidFill>
              </a:rPr>
              <a:t>проведення </a:t>
            </a:r>
            <a:r>
              <a:rPr lang="uk-UA" sz="2800" b="1" i="1" dirty="0">
                <a:solidFill>
                  <a:schemeClr val="bg1"/>
                </a:solidFill>
              </a:rPr>
              <a:t>президентських виборів </a:t>
            </a:r>
            <a:r>
              <a:rPr lang="uk-UA" sz="2800" b="1" i="1" dirty="0" smtClean="0">
                <a:solidFill>
                  <a:schemeClr val="bg1"/>
                </a:solidFill>
              </a:rPr>
              <a:t>у 2004р призвели </a:t>
            </a:r>
            <a:r>
              <a:rPr lang="uk-UA" sz="2800" b="1" i="1" dirty="0">
                <a:solidFill>
                  <a:schemeClr val="bg1"/>
                </a:solidFill>
              </a:rPr>
              <a:t>до початку в країні подій </a:t>
            </a:r>
            <a:endParaRPr lang="uk-UA" sz="2800" b="1" i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i="1" dirty="0" smtClean="0">
                <a:solidFill>
                  <a:schemeClr val="bg1"/>
                </a:solidFill>
              </a:rPr>
              <a:t>«</a:t>
            </a:r>
            <a:r>
              <a:rPr lang="uk-UA" sz="2800" b="1" i="1" dirty="0">
                <a:solidFill>
                  <a:schemeClr val="bg1"/>
                </a:solidFill>
              </a:rPr>
              <a:t>помаранчевої революції</a:t>
            </a:r>
            <a:r>
              <a:rPr lang="uk-UA" sz="2800" b="1" i="1" dirty="0" smtClean="0">
                <a:solidFill>
                  <a:schemeClr val="bg1"/>
                </a:solidFill>
              </a:rPr>
              <a:t>»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&quot;вибори 2004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8677469" y="0"/>
            <a:ext cx="3514531" cy="6951305"/>
          </a:xfrm>
          <a:prstGeom prst="flowChartDocument">
            <a:avLst/>
          </a:prstGeom>
          <a:solidFill>
            <a:srgbClr val="E37A0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 smtClean="0">
              <a:solidFill>
                <a:schemeClr val="bg1"/>
              </a:solidFill>
            </a:endParaRPr>
          </a:p>
          <a:p>
            <a:pPr algn="ctr"/>
            <a:r>
              <a:rPr lang="ru-RU" sz="2200" dirty="0" err="1" smtClean="0">
                <a:solidFill>
                  <a:schemeClr val="bg1"/>
                </a:solidFill>
              </a:rPr>
              <a:t>Одразу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після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оголошення</a:t>
            </a:r>
            <a:r>
              <a:rPr lang="ru-RU" sz="2200" dirty="0">
                <a:solidFill>
                  <a:schemeClr val="bg1"/>
                </a:solidFill>
              </a:rPr>
              <a:t> ЦВК </a:t>
            </a:r>
            <a:r>
              <a:rPr lang="ru-RU" sz="2200" dirty="0" err="1">
                <a:solidFill>
                  <a:schemeClr val="bg1"/>
                </a:solidFill>
              </a:rPr>
              <a:t>результатів</a:t>
            </a:r>
            <a:r>
              <a:rPr lang="ru-RU" sz="2200" dirty="0">
                <a:solidFill>
                  <a:schemeClr val="bg1"/>
                </a:solidFill>
              </a:rPr>
              <a:t> другого туру </a:t>
            </a:r>
            <a:r>
              <a:rPr lang="ru-RU" sz="2200" dirty="0" err="1">
                <a:solidFill>
                  <a:schemeClr val="bg1"/>
                </a:solidFill>
              </a:rPr>
              <a:t>виборів</a:t>
            </a:r>
            <a:r>
              <a:rPr lang="ru-RU" sz="2200" dirty="0">
                <a:solidFill>
                  <a:schemeClr val="bg1"/>
                </a:solidFill>
              </a:rPr>
              <a:t>,</a:t>
            </a:r>
            <a:r>
              <a:rPr lang="ru-RU" sz="2200" b="1" i="1" dirty="0">
                <a:solidFill>
                  <a:schemeClr val="bg1"/>
                </a:solidFill>
              </a:rPr>
              <a:t> </a:t>
            </a:r>
            <a:endParaRPr lang="ru-RU" sz="2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200" b="1" i="1" dirty="0" smtClean="0">
                <a:solidFill>
                  <a:schemeClr val="bg1"/>
                </a:solidFill>
              </a:rPr>
              <a:t>Ющенко </a:t>
            </a:r>
            <a:r>
              <a:rPr lang="ru-RU" sz="2200" b="1" i="1" dirty="0" err="1">
                <a:solidFill>
                  <a:schemeClr val="bg1"/>
                </a:solidFill>
              </a:rPr>
              <a:t>звернувся</a:t>
            </a:r>
            <a:r>
              <a:rPr lang="ru-RU" sz="2200" b="1" i="1" dirty="0">
                <a:solidFill>
                  <a:schemeClr val="bg1"/>
                </a:solidFill>
              </a:rPr>
              <a:t> до Верховного Суду </a:t>
            </a:r>
            <a:r>
              <a:rPr lang="ru-RU" sz="2200" b="1" i="1" dirty="0" err="1">
                <a:solidFill>
                  <a:schemeClr val="bg1"/>
                </a:solidFill>
              </a:rPr>
              <a:t>України</a:t>
            </a:r>
            <a:r>
              <a:rPr lang="ru-RU" sz="2200" b="1" i="1" dirty="0">
                <a:solidFill>
                  <a:schemeClr val="bg1"/>
                </a:solidFill>
              </a:rPr>
              <a:t> з </a:t>
            </a:r>
            <a:r>
              <a:rPr lang="ru-RU" sz="2200" b="1" i="1" dirty="0" err="1">
                <a:solidFill>
                  <a:schemeClr val="bg1"/>
                </a:solidFill>
              </a:rPr>
              <a:t>вимогою</a:t>
            </a:r>
            <a:r>
              <a:rPr lang="ru-RU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</a:rPr>
              <a:t>визнати</a:t>
            </a:r>
            <a:r>
              <a:rPr lang="ru-RU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</a:rPr>
              <a:t>недійсними</a:t>
            </a:r>
            <a:r>
              <a:rPr lang="ru-RU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</a:rPr>
              <a:t>результати</a:t>
            </a:r>
            <a:r>
              <a:rPr lang="ru-RU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</a:rPr>
              <a:t>голосування</a:t>
            </a:r>
            <a:r>
              <a:rPr lang="ru-RU" sz="2200" b="1" i="1" dirty="0">
                <a:solidFill>
                  <a:schemeClr val="bg1"/>
                </a:solidFill>
              </a:rPr>
              <a:t> по </a:t>
            </a:r>
            <a:r>
              <a:rPr lang="ru-RU" sz="2200" b="1" i="1" dirty="0" err="1">
                <a:solidFill>
                  <a:schemeClr val="bg1"/>
                </a:solidFill>
              </a:rPr>
              <a:t>Донецькій</a:t>
            </a:r>
            <a:r>
              <a:rPr lang="ru-RU" sz="2200" b="1" i="1" dirty="0">
                <a:solidFill>
                  <a:schemeClr val="bg1"/>
                </a:solidFill>
              </a:rPr>
              <a:t> та </a:t>
            </a:r>
            <a:r>
              <a:rPr lang="ru-RU" sz="2200" b="1" i="1" dirty="0" err="1">
                <a:solidFill>
                  <a:schemeClr val="bg1"/>
                </a:solidFill>
              </a:rPr>
              <a:t>Луганській</a:t>
            </a:r>
            <a:r>
              <a:rPr lang="ru-RU" sz="2200" b="1" i="1" dirty="0">
                <a:solidFill>
                  <a:schemeClr val="bg1"/>
                </a:solidFill>
              </a:rPr>
              <a:t> областях у </a:t>
            </a:r>
            <a:r>
              <a:rPr lang="ru-RU" sz="2200" b="1" i="1" dirty="0" err="1">
                <a:solidFill>
                  <a:schemeClr val="bg1"/>
                </a:solidFill>
              </a:rPr>
              <a:t>зв’язку</a:t>
            </a:r>
            <a:r>
              <a:rPr lang="ru-RU" sz="2200" b="1" i="1" dirty="0">
                <a:solidFill>
                  <a:schemeClr val="bg1"/>
                </a:solidFill>
              </a:rPr>
              <a:t> з </a:t>
            </a:r>
            <a:r>
              <a:rPr lang="ru-RU" sz="2200" b="1" i="1" dirty="0" err="1">
                <a:solidFill>
                  <a:schemeClr val="bg1"/>
                </a:solidFill>
              </a:rPr>
              <a:t>масовими</a:t>
            </a:r>
            <a:r>
              <a:rPr lang="ru-RU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</a:rPr>
              <a:t>порушеннями</a:t>
            </a:r>
            <a:r>
              <a:rPr lang="ru-RU" sz="2200" b="1" i="1" dirty="0">
                <a:solidFill>
                  <a:schemeClr val="bg1"/>
                </a:solidFill>
              </a:rPr>
              <a:t> народного </a:t>
            </a:r>
            <a:r>
              <a:rPr lang="ru-RU" sz="2200" b="1" i="1" dirty="0" err="1">
                <a:solidFill>
                  <a:schemeClr val="bg1"/>
                </a:solidFill>
              </a:rPr>
              <a:t>волевиявлення</a:t>
            </a:r>
            <a:r>
              <a:rPr lang="ru-RU" sz="2200" b="1" i="1" dirty="0">
                <a:solidFill>
                  <a:schemeClr val="bg1"/>
                </a:solidFill>
              </a:rPr>
              <a:t>.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&quot;вибори 2004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547"/>
            <a:ext cx="5905500" cy="567690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zno.academia.in.ua/pluginfile.php/174/mod_book/chapter/43/1403858240_druz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676355"/>
            <a:ext cx="6286500" cy="41816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5905500" y="0"/>
            <a:ext cx="6286500" cy="2453951"/>
          </a:xfrm>
          <a:prstGeom prst="wedgeRoundRectCallout">
            <a:avLst>
              <a:gd name="adj1" fmla="val -56751"/>
              <a:gd name="adj2" fmla="val 92918"/>
              <a:gd name="adj3" fmla="val 16667"/>
            </a:avLst>
          </a:prstGeom>
          <a:solidFill>
            <a:srgbClr val="E37A0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Повторне голосування другого туру відбулося 26 грудня 2004р. За його підсумками перемогу здобув В. Ющенко.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4" name="Picture 6" descr="Orange ribbon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174546"/>
            <a:ext cx="247650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2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Картинки по запросу &quot;помаранчева революція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988" cy="686918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Картинки по запросу &quot;помаранчева революція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535" y="0"/>
            <a:ext cx="3738465" cy="35768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Картинки по запросу &quot;помаранчева революція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16" y="3728017"/>
            <a:ext cx="3932139" cy="29491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знак завершения 1"/>
          <p:cNvSpPr/>
          <p:nvPr/>
        </p:nvSpPr>
        <p:spPr>
          <a:xfrm>
            <a:off x="0" y="4385387"/>
            <a:ext cx="9171991" cy="2442948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Помара́нчева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револю́ція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 (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Майда́н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 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—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кампанія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протестів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мітингів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пікетів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страйків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та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інших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актів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громадянської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непокори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Україні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організована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і проведена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прихильниками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 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Віктора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Ющенка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як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реакція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на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оприлюднення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ЦВК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результатів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виборів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голосування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у другому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турі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президентських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виборів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ознаками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масових</a:t>
            </a:r>
            <a:r>
              <a:rPr lang="ru-RU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фальсіфікаій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245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0"/>
            <a:ext cx="12192000" cy="1026367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</a:rPr>
              <a:t>Помаранчеву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революцію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називають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>
                <a:solidFill>
                  <a:srgbClr val="002060"/>
                </a:solidFill>
              </a:rPr>
              <a:t>початком реального </a:t>
            </a:r>
            <a:r>
              <a:rPr lang="ru-RU" sz="2400" b="1" i="1" dirty="0" err="1">
                <a:solidFill>
                  <a:srgbClr val="002060"/>
                </a:solidFill>
              </a:rPr>
              <a:t>становлення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демократії</a:t>
            </a:r>
            <a:r>
              <a:rPr lang="ru-RU" sz="2400" b="1" i="1" dirty="0">
                <a:solidFill>
                  <a:srgbClr val="002060"/>
                </a:solidFill>
              </a:rPr>
              <a:t> у </a:t>
            </a:r>
            <a:r>
              <a:rPr lang="ru-RU" sz="2400" b="1" i="1" dirty="0" err="1">
                <a:solidFill>
                  <a:srgbClr val="002060"/>
                </a:solidFill>
              </a:rPr>
              <a:t>країні</a:t>
            </a:r>
            <a:r>
              <a:rPr lang="ru-RU" sz="2400" b="1" i="1" dirty="0">
                <a:solidFill>
                  <a:srgbClr val="002060"/>
                </a:solidFill>
              </a:rPr>
              <a:t> та </a:t>
            </a:r>
            <a:r>
              <a:rPr lang="ru-RU" sz="2400" b="1" i="1" dirty="0" err="1">
                <a:solidFill>
                  <a:srgbClr val="002060"/>
                </a:solidFill>
              </a:rPr>
              <a:t>формуванням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нової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свідомості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громадян</a:t>
            </a:r>
            <a:r>
              <a:rPr lang="ru-RU" sz="2400" b="1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342" name="Picture 6" descr="Картинки по запросу &quot;Інавгурація Ющенко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212979"/>
            <a:ext cx="7379154" cy="55955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документ 7"/>
          <p:cNvSpPr/>
          <p:nvPr/>
        </p:nvSpPr>
        <p:spPr>
          <a:xfrm>
            <a:off x="7380514" y="1212979"/>
            <a:ext cx="4623578" cy="5243805"/>
          </a:xfrm>
          <a:prstGeom prst="flowChartDocument">
            <a:avLst/>
          </a:prstGeom>
          <a:solidFill>
            <a:srgbClr val="FD9D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i="1" dirty="0">
                <a:solidFill>
                  <a:srgbClr val="002060"/>
                </a:solidFill>
              </a:rPr>
              <a:t>23 </a:t>
            </a:r>
            <a:r>
              <a:rPr lang="ru-RU" sz="3000" b="1" i="1" dirty="0" err="1">
                <a:solidFill>
                  <a:srgbClr val="002060"/>
                </a:solidFill>
              </a:rPr>
              <a:t>січня</a:t>
            </a:r>
            <a:r>
              <a:rPr lang="ru-RU" sz="3000" b="1" i="1" dirty="0">
                <a:solidFill>
                  <a:srgbClr val="002060"/>
                </a:solidFill>
              </a:rPr>
              <a:t> 2005 р.</a:t>
            </a:r>
            <a:r>
              <a:rPr lang="ru-RU" sz="3000" i="1" dirty="0">
                <a:solidFill>
                  <a:srgbClr val="002060"/>
                </a:solidFill>
              </a:rPr>
              <a:t> </a:t>
            </a:r>
            <a:r>
              <a:rPr lang="ru-RU" sz="3000" dirty="0">
                <a:solidFill>
                  <a:srgbClr val="002060"/>
                </a:solidFill>
              </a:rPr>
              <a:t>в </a:t>
            </a:r>
            <a:r>
              <a:rPr lang="ru-RU" sz="3000" dirty="0" err="1">
                <a:solidFill>
                  <a:srgbClr val="002060"/>
                </a:solidFill>
              </a:rPr>
              <a:t>сесійній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залі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Верховної</a:t>
            </a:r>
            <a:r>
              <a:rPr lang="ru-RU" sz="3000" dirty="0">
                <a:solidFill>
                  <a:srgbClr val="002060"/>
                </a:solidFill>
              </a:rPr>
              <a:t> Ради </a:t>
            </a:r>
            <a:r>
              <a:rPr lang="ru-RU" sz="3000" dirty="0" err="1">
                <a:solidFill>
                  <a:srgbClr val="002060"/>
                </a:solidFill>
              </a:rPr>
              <a:t>України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від­булася</a:t>
            </a:r>
            <a:r>
              <a:rPr lang="ru-RU" sz="3000" dirty="0">
                <a:solidFill>
                  <a:srgbClr val="002060"/>
                </a:solidFill>
              </a:rPr>
              <a:t> </a:t>
            </a:r>
            <a:r>
              <a:rPr lang="ru-RU" sz="3000" b="1" i="1" dirty="0" err="1">
                <a:solidFill>
                  <a:srgbClr val="002060"/>
                </a:solidFill>
              </a:rPr>
              <a:t>інавгурація</a:t>
            </a:r>
            <a:r>
              <a:rPr lang="ru-RU" sz="3000" i="1" dirty="0">
                <a:solidFill>
                  <a:srgbClr val="002060"/>
                </a:solidFill>
              </a:rPr>
              <a:t> </a:t>
            </a:r>
            <a:r>
              <a:rPr lang="ru-RU" sz="3000" dirty="0">
                <a:solidFill>
                  <a:srgbClr val="002060"/>
                </a:solidFill>
              </a:rPr>
              <a:t>- </a:t>
            </a:r>
            <a:r>
              <a:rPr lang="ru-RU" sz="3000" dirty="0" err="1">
                <a:solidFill>
                  <a:srgbClr val="002060"/>
                </a:solidFill>
              </a:rPr>
              <a:t>урочистий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вступ</a:t>
            </a:r>
            <a:r>
              <a:rPr lang="ru-RU" sz="3000" dirty="0">
                <a:solidFill>
                  <a:srgbClr val="002060"/>
                </a:solidFill>
              </a:rPr>
              <a:t> на </a:t>
            </a:r>
            <a:r>
              <a:rPr lang="ru-RU" sz="3000" dirty="0" smtClean="0">
                <a:solidFill>
                  <a:srgbClr val="002060"/>
                </a:solidFill>
              </a:rPr>
              <a:t>посаду Президента </a:t>
            </a:r>
          </a:p>
          <a:p>
            <a:pPr algn="ctr"/>
            <a:r>
              <a:rPr lang="ru-RU" sz="3000" dirty="0" err="1" smtClean="0">
                <a:solidFill>
                  <a:srgbClr val="002060"/>
                </a:solidFill>
              </a:rPr>
              <a:t>Укра­їни</a:t>
            </a:r>
            <a:r>
              <a:rPr lang="ru-RU" sz="3000" b="1" i="1" dirty="0">
                <a:solidFill>
                  <a:srgbClr val="002060"/>
                </a:solidFill>
              </a:rPr>
              <a:t> </a:t>
            </a:r>
            <a:endParaRPr lang="ru-RU" sz="30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В</a:t>
            </a:r>
            <a:r>
              <a:rPr lang="ru-RU" sz="4800" b="1" i="1" dirty="0">
                <a:solidFill>
                  <a:srgbClr val="002060"/>
                </a:solidFill>
              </a:rPr>
              <a:t>. </a:t>
            </a:r>
            <a:r>
              <a:rPr lang="ru-RU" sz="4800" b="1" i="1" dirty="0" err="1">
                <a:solidFill>
                  <a:srgbClr val="002060"/>
                </a:solidFill>
              </a:rPr>
              <a:t>Ющенка</a:t>
            </a:r>
            <a:r>
              <a:rPr lang="ru-RU" sz="3000" b="1" i="1" dirty="0">
                <a:solidFill>
                  <a:srgbClr val="002060"/>
                </a:solidFill>
              </a:rPr>
              <a:t>.</a:t>
            </a:r>
            <a:r>
              <a:rPr lang="ru-RU" sz="3000" i="1" dirty="0">
                <a:solidFill>
                  <a:srgbClr val="002060"/>
                </a:solidFill>
              </a:rPr>
              <a:t> </a:t>
            </a:r>
            <a:endParaRPr lang="ru-RU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3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Блок-схема: документ 4"/>
          <p:cNvSpPr/>
          <p:nvPr/>
        </p:nvSpPr>
        <p:spPr>
          <a:xfrm>
            <a:off x="7249885" y="643812"/>
            <a:ext cx="4721290" cy="5085183"/>
          </a:xfrm>
          <a:prstGeom prst="flowChartDocument">
            <a:avLst/>
          </a:prstGeom>
          <a:solidFill>
            <a:srgbClr val="FD9D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ru-RU" sz="28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лютого 2005 р. </a:t>
            </a:r>
            <a:endParaRPr lang="ru-RU" sz="2800" b="1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365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депутатів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Верховної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Ради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України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sz="2800" b="1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800" b="1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підт­римали</a:t>
            </a:r>
            <a:r>
              <a:rPr lang="ru-RU" sz="28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пропозицію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В.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Ющенка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призначити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sz="2800" b="1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Ю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Тимошенко на посаду </a:t>
            </a:r>
            <a:endParaRPr lang="ru-RU" sz="2800" b="1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800" b="1" i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Прем'єр-міністра</a:t>
            </a:r>
            <a:r>
              <a:rPr lang="ru-RU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3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знак завершения 3"/>
          <p:cNvSpPr/>
          <p:nvPr/>
        </p:nvSpPr>
        <p:spPr>
          <a:xfrm>
            <a:off x="32656" y="1221436"/>
            <a:ext cx="12094030" cy="998376"/>
          </a:xfrm>
          <a:prstGeom prst="flowChartTerminator">
            <a:avLst/>
          </a:prstGeom>
          <a:solidFill>
            <a:srgbClr val="FE907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Н</a:t>
            </a:r>
            <a:r>
              <a:rPr lang="ru-RU" sz="2400" b="1" i="1" dirty="0" smtClean="0">
                <a:solidFill>
                  <a:srgbClr val="002060"/>
                </a:solidFill>
              </a:rPr>
              <a:t>а </a:t>
            </a:r>
            <a:r>
              <a:rPr lang="ru-RU" sz="2400" b="1" i="1" dirty="0" err="1">
                <a:solidFill>
                  <a:srgbClr val="002060"/>
                </a:solidFill>
              </a:rPr>
              <a:t>хвилі</a:t>
            </a:r>
            <a:r>
              <a:rPr lang="ru-RU" sz="2400" b="1" i="1" dirty="0">
                <a:solidFill>
                  <a:srgbClr val="002060"/>
                </a:solidFill>
              </a:rPr>
              <a:t> позитивного </a:t>
            </a:r>
            <a:r>
              <a:rPr lang="ru-RU" sz="2400" b="1" i="1" dirty="0" err="1">
                <a:solidFill>
                  <a:srgbClr val="002060"/>
                </a:solidFill>
              </a:rPr>
              <a:t>іміджу</a:t>
            </a:r>
            <a:r>
              <a:rPr lang="ru-RU" sz="2400" b="1" i="1" dirty="0">
                <a:solidFill>
                  <a:srgbClr val="002060"/>
                </a:solidFill>
              </a:rPr>
              <a:t> у </a:t>
            </a:r>
            <a:r>
              <a:rPr lang="ru-RU" sz="2400" b="1" i="1" dirty="0" err="1">
                <a:solidFill>
                  <a:srgbClr val="002060"/>
                </a:solidFill>
              </a:rPr>
              <a:t>світі</a:t>
            </a:r>
            <a:r>
              <a:rPr lang="ru-RU" sz="2400" b="1" i="1" dirty="0">
                <a:solidFill>
                  <a:srgbClr val="002060"/>
                </a:solidFill>
              </a:rPr>
              <a:t> та </a:t>
            </a:r>
            <a:r>
              <a:rPr lang="ru-RU" sz="2400" b="1" i="1" dirty="0" err="1">
                <a:solidFill>
                  <a:srgbClr val="002060"/>
                </a:solidFill>
              </a:rPr>
              <a:t>прозахідної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орієнтації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Ющенка</a:t>
            </a:r>
            <a:r>
              <a:rPr lang="ru-RU" sz="2400" b="1" i="1" dirty="0">
                <a:solidFill>
                  <a:srgbClr val="002060"/>
                </a:solidFill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</a:rPr>
              <a:t>країна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отримувала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іноземні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інвестиції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32656" y="2367644"/>
            <a:ext cx="12094029" cy="836840"/>
          </a:xfrm>
          <a:prstGeom prst="flowChartTerminator">
            <a:avLst/>
          </a:prstGeom>
          <a:solidFill>
            <a:srgbClr val="E5855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</a:rPr>
              <a:t>Країна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показувала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хороші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показники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економічного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зростання</a:t>
            </a:r>
            <a:r>
              <a:rPr lang="ru-RU" sz="2400" b="1" i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>
                <a:solidFill>
                  <a:srgbClr val="002060"/>
                </a:solidFill>
              </a:rPr>
              <a:t>ВВП </a:t>
            </a:r>
            <a:r>
              <a:rPr lang="ru-RU" sz="2400" b="1" i="1" dirty="0" err="1">
                <a:solidFill>
                  <a:srgbClr val="002060"/>
                </a:solidFill>
              </a:rPr>
              <a:t>України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нарешті</a:t>
            </a:r>
            <a:r>
              <a:rPr lang="ru-RU" sz="2400" b="1" i="1" dirty="0">
                <a:solidFill>
                  <a:srgbClr val="002060"/>
                </a:solidFill>
              </a:rPr>
              <a:t> перегнало </a:t>
            </a:r>
            <a:r>
              <a:rPr lang="ru-RU" sz="2400" b="1" i="1" dirty="0" err="1">
                <a:solidFill>
                  <a:srgbClr val="002060"/>
                </a:solidFill>
              </a:rPr>
              <a:t>показники</a:t>
            </a:r>
            <a:r>
              <a:rPr lang="ru-RU" sz="2400" b="1" i="1" dirty="0">
                <a:solidFill>
                  <a:srgbClr val="002060"/>
                </a:solidFill>
              </a:rPr>
              <a:t> 1990 року. </a:t>
            </a:r>
          </a:p>
          <a:p>
            <a:pPr algn="ctr"/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32656" y="3422587"/>
            <a:ext cx="12094029" cy="1063689"/>
          </a:xfrm>
          <a:prstGeom prst="flowChartTerminator">
            <a:avLst/>
          </a:prstGeom>
          <a:solidFill>
            <a:srgbClr val="F8E55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>
                <a:solidFill>
                  <a:srgbClr val="002060"/>
                </a:solidFill>
              </a:rPr>
              <a:t>Економіку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України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визнали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ринковою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>
                <a:solidFill>
                  <a:srgbClr val="002060"/>
                </a:solidFill>
              </a:rPr>
              <a:t>і у </a:t>
            </a:r>
            <a:r>
              <a:rPr lang="ru-RU" sz="2400" b="1" i="1" u="sng" dirty="0">
                <a:solidFill>
                  <a:srgbClr val="C00000"/>
                </a:solidFill>
              </a:rPr>
              <a:t>2008 </a:t>
            </a:r>
            <a:r>
              <a:rPr lang="ru-RU" sz="2400" b="1" i="1" u="sng" dirty="0" err="1">
                <a:solidFill>
                  <a:srgbClr val="C00000"/>
                </a:solidFill>
              </a:rPr>
              <a:t>році</a:t>
            </a:r>
            <a:r>
              <a:rPr lang="ru-RU" sz="2400" b="1" i="1" u="sng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Україна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стала </a:t>
            </a:r>
            <a:r>
              <a:rPr lang="ru-RU" sz="2400" b="1" i="1" dirty="0">
                <a:solidFill>
                  <a:srgbClr val="002060"/>
                </a:solidFill>
              </a:rPr>
              <a:t>членом </a:t>
            </a:r>
            <a:r>
              <a:rPr lang="ru-RU" sz="2400" b="1" i="1" u="sng" dirty="0" err="1">
                <a:solidFill>
                  <a:srgbClr val="C00000"/>
                </a:solidFill>
              </a:rPr>
              <a:t>Світової</a:t>
            </a:r>
            <a:r>
              <a:rPr lang="ru-RU" sz="2400" b="1" i="1" u="sng" dirty="0">
                <a:solidFill>
                  <a:srgbClr val="C00000"/>
                </a:solidFill>
              </a:rPr>
              <a:t> </a:t>
            </a:r>
            <a:r>
              <a:rPr lang="ru-RU" sz="2400" b="1" i="1" u="sng" dirty="0" err="1">
                <a:solidFill>
                  <a:srgbClr val="C00000"/>
                </a:solidFill>
              </a:rPr>
              <a:t>організації</a:t>
            </a:r>
            <a:r>
              <a:rPr lang="ru-RU" sz="2400" b="1" i="1" u="sng" dirty="0">
                <a:solidFill>
                  <a:srgbClr val="C00000"/>
                </a:solidFill>
              </a:rPr>
              <a:t> </a:t>
            </a:r>
            <a:r>
              <a:rPr lang="ru-RU" sz="2400" b="1" i="1" u="sng" dirty="0" err="1">
                <a:solidFill>
                  <a:srgbClr val="C00000"/>
                </a:solidFill>
              </a:rPr>
              <a:t>торгівлі</a:t>
            </a:r>
            <a:r>
              <a:rPr lang="ru-RU" sz="2400" b="1" i="1" u="sng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32656" y="4681638"/>
            <a:ext cx="12094030" cy="933062"/>
          </a:xfrm>
          <a:prstGeom prst="flowChartTerminator">
            <a:avLst/>
          </a:prstGeom>
          <a:solidFill>
            <a:srgbClr val="E37A0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>
                <a:solidFill>
                  <a:schemeClr val="tx1"/>
                </a:solidFill>
              </a:rPr>
              <a:t>С</a:t>
            </a:r>
            <a:r>
              <a:rPr lang="ru-RU" sz="2400" b="1" i="1" dirty="0" err="1" smtClean="0">
                <a:solidFill>
                  <a:schemeClr val="tx1"/>
                </a:solidFill>
              </a:rPr>
              <a:t>вітова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фінансова</a:t>
            </a:r>
            <a:r>
              <a:rPr lang="ru-RU" sz="2400" b="1" i="1" dirty="0" smtClean="0">
                <a:solidFill>
                  <a:schemeClr val="tx1"/>
                </a:solidFill>
              </a:rPr>
              <a:t> криза </a:t>
            </a:r>
            <a:r>
              <a:rPr lang="ru-RU" sz="2400" b="1" i="1" dirty="0">
                <a:solidFill>
                  <a:schemeClr val="tx1"/>
                </a:solidFill>
              </a:rPr>
              <a:t>2008 </a:t>
            </a:r>
            <a:r>
              <a:rPr lang="ru-RU" sz="2400" b="1" i="1" dirty="0" smtClean="0">
                <a:solidFill>
                  <a:schemeClr val="tx1"/>
                </a:solidFill>
              </a:rPr>
              <a:t>року </a:t>
            </a:r>
            <a:r>
              <a:rPr lang="ru-RU" sz="2400" b="1" i="1" dirty="0">
                <a:solidFill>
                  <a:schemeClr val="tx1"/>
                </a:solidFill>
              </a:rPr>
              <a:t>обвалила ВВП </a:t>
            </a:r>
            <a:r>
              <a:rPr lang="ru-RU" sz="2400" b="1" i="1" dirty="0" err="1">
                <a:solidFill>
                  <a:schemeClr val="tx1"/>
                </a:solidFill>
              </a:rPr>
              <a:t>України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більш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ніж</a:t>
            </a:r>
            <a:r>
              <a:rPr lang="ru-RU" sz="2400" b="1" i="1" dirty="0">
                <a:solidFill>
                  <a:schemeClr val="tx1"/>
                </a:solidFill>
              </a:rPr>
              <a:t> на </a:t>
            </a:r>
            <a:r>
              <a:rPr lang="ru-RU" sz="2400" b="1" i="1" dirty="0" err="1">
                <a:solidFill>
                  <a:schemeClr val="tx1"/>
                </a:solidFill>
              </a:rPr>
              <a:t>третину</a:t>
            </a:r>
            <a:r>
              <a:rPr lang="ru-RU" sz="2400" b="1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32657" y="5832803"/>
            <a:ext cx="12126686" cy="903898"/>
          </a:xfrm>
          <a:prstGeom prst="flowChartTerminator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У </a:t>
            </a:r>
            <a:r>
              <a:rPr lang="ru-RU" sz="2400" b="1" i="1" dirty="0" err="1">
                <a:solidFill>
                  <a:schemeClr val="tx1"/>
                </a:solidFill>
              </a:rPr>
              <a:t>зовнішній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політиці</a:t>
            </a:r>
            <a:r>
              <a:rPr lang="ru-RU" sz="2400" b="1" i="1" dirty="0">
                <a:solidFill>
                  <a:schemeClr val="tx1"/>
                </a:solidFill>
              </a:rPr>
              <a:t>, </a:t>
            </a:r>
            <a:r>
              <a:rPr lang="ru-RU" sz="2400" b="1" i="1" dirty="0" err="1">
                <a:solidFill>
                  <a:schemeClr val="tx1"/>
                </a:solidFill>
              </a:rPr>
              <a:t>країна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декларувала</a:t>
            </a:r>
            <a:r>
              <a:rPr lang="ru-RU" sz="2400" b="1" i="1" dirty="0">
                <a:solidFill>
                  <a:schemeClr val="tx1"/>
                </a:solidFill>
              </a:rPr>
              <a:t> курс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на </a:t>
            </a:r>
            <a:r>
              <a:rPr lang="ru-RU" sz="2400" b="1" i="1" dirty="0" err="1">
                <a:solidFill>
                  <a:schemeClr val="tx1"/>
                </a:solidFill>
              </a:rPr>
              <a:t>євроатлантичну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інтеграцію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0" y="-2335"/>
            <a:ext cx="12192000" cy="1485901"/>
          </a:xfrm>
          <a:prstGeom prst="downArrowCallout">
            <a:avLst/>
          </a:prstGeom>
          <a:solidFill>
            <a:srgbClr val="2025E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Президентство Ющенко </a:t>
            </a:r>
            <a:r>
              <a:rPr lang="ru-RU" sz="2800" b="1" i="1" dirty="0" err="1" smtClean="0"/>
              <a:t>тривало</a:t>
            </a:r>
            <a:r>
              <a:rPr lang="ru-RU" sz="2800" b="1" i="1" dirty="0" smtClean="0"/>
              <a:t> </a:t>
            </a:r>
            <a:r>
              <a:rPr lang="ru-RU" sz="2800" b="1" i="1" dirty="0"/>
              <a:t>з 2005 по 2010 </a:t>
            </a:r>
            <a:r>
              <a:rPr lang="ru-RU" sz="2800" b="1" i="1" dirty="0" err="1"/>
              <a:t>рік</a:t>
            </a:r>
            <a:r>
              <a:rPr lang="ru-RU" sz="2800" b="1" i="1" dirty="0"/>
              <a:t> і </a:t>
            </a:r>
            <a:r>
              <a:rPr lang="ru-RU" sz="2800" b="1" i="1" dirty="0" err="1"/>
              <a:t>було</a:t>
            </a:r>
            <a:r>
              <a:rPr lang="ru-RU" sz="2800" b="1" i="1" dirty="0"/>
              <a:t> </a:t>
            </a:r>
            <a:r>
              <a:rPr lang="ru-RU" sz="2800" b="1" i="1" dirty="0" err="1"/>
              <a:t>достатньо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суперечливим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395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/>
          <p:cNvSpPr/>
          <p:nvPr/>
        </p:nvSpPr>
        <p:spPr>
          <a:xfrm>
            <a:off x="0" y="0"/>
            <a:ext cx="5271798" cy="6923314"/>
          </a:xfrm>
          <a:prstGeom prst="flowChartDocument">
            <a:avLst/>
          </a:prstGeom>
          <a:solidFill>
            <a:srgbClr val="FC8A1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endParaRPr lang="ru-RU" dirty="0" smtClean="0"/>
          </a:p>
          <a:p>
            <a:pPr algn="ctr"/>
            <a:endParaRPr lang="ru-RU" sz="2200" b="1" i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i="1" dirty="0" err="1" smtClean="0">
                <a:solidFill>
                  <a:srgbClr val="002060"/>
                </a:solidFill>
              </a:rPr>
              <a:t>Президенство</a:t>
            </a:r>
            <a:r>
              <a:rPr lang="ru-RU" sz="2200" b="1" i="1" dirty="0" smtClean="0">
                <a:solidFill>
                  <a:srgbClr val="002060"/>
                </a:solidFill>
              </a:rPr>
              <a:t> </a:t>
            </a:r>
            <a:r>
              <a:rPr lang="ru-RU" sz="2200" b="1" i="1" dirty="0" err="1">
                <a:solidFill>
                  <a:srgbClr val="002060"/>
                </a:solidFill>
              </a:rPr>
              <a:t>Ющенка</a:t>
            </a:r>
            <a:r>
              <a:rPr lang="ru-RU" sz="2200" b="1" i="1" dirty="0">
                <a:solidFill>
                  <a:srgbClr val="002060"/>
                </a:solidFill>
              </a:rPr>
              <a:t> </a:t>
            </a:r>
            <a:r>
              <a:rPr lang="ru-RU" sz="2200" b="1" i="1" dirty="0" err="1" smtClean="0">
                <a:solidFill>
                  <a:srgbClr val="002060"/>
                </a:solidFill>
              </a:rPr>
              <a:t>відзначилося</a:t>
            </a:r>
            <a:r>
              <a:rPr lang="ru-RU" sz="2200" b="1" i="1" dirty="0" smtClean="0">
                <a:solidFill>
                  <a:srgbClr val="002060"/>
                </a:solidFill>
              </a:rPr>
              <a:t> </a:t>
            </a:r>
            <a:r>
              <a:rPr lang="ru-RU" sz="2200" b="1" i="1" dirty="0">
                <a:solidFill>
                  <a:srgbClr val="002060"/>
                </a:solidFill>
              </a:rPr>
              <a:t>перманентною </a:t>
            </a:r>
            <a:r>
              <a:rPr lang="ru-RU" sz="2200" b="1" i="1" dirty="0" err="1">
                <a:solidFill>
                  <a:srgbClr val="002060"/>
                </a:solidFill>
              </a:rPr>
              <a:t>політичної</a:t>
            </a:r>
            <a:r>
              <a:rPr lang="ru-RU" sz="2200" b="1" i="1" dirty="0">
                <a:solidFill>
                  <a:srgbClr val="002060"/>
                </a:solidFill>
              </a:rPr>
              <a:t> </a:t>
            </a:r>
            <a:r>
              <a:rPr lang="ru-RU" sz="2200" b="1" i="1" dirty="0" err="1">
                <a:solidFill>
                  <a:srgbClr val="002060"/>
                </a:solidFill>
              </a:rPr>
              <a:t>кризою</a:t>
            </a:r>
            <a:r>
              <a:rPr lang="ru-RU" sz="2200" b="1" i="1" dirty="0">
                <a:solidFill>
                  <a:srgbClr val="002060"/>
                </a:solidFill>
              </a:rPr>
              <a:t> та «</a:t>
            </a:r>
            <a:r>
              <a:rPr lang="ru-RU" sz="2200" b="1" i="1" dirty="0" err="1">
                <a:solidFill>
                  <a:srgbClr val="002060"/>
                </a:solidFill>
              </a:rPr>
              <a:t>економічними</a:t>
            </a:r>
            <a:r>
              <a:rPr lang="ru-RU" sz="2200" b="1" i="1" dirty="0">
                <a:solidFill>
                  <a:srgbClr val="002060"/>
                </a:solidFill>
              </a:rPr>
              <a:t> </a:t>
            </a:r>
            <a:r>
              <a:rPr lang="ru-RU" sz="2200" b="1" i="1" dirty="0" err="1">
                <a:solidFill>
                  <a:srgbClr val="002060"/>
                </a:solidFill>
              </a:rPr>
              <a:t>війнами</a:t>
            </a:r>
            <a:r>
              <a:rPr lang="ru-RU" sz="2200" b="1" i="1" dirty="0">
                <a:solidFill>
                  <a:srgbClr val="002060"/>
                </a:solidFill>
              </a:rPr>
              <a:t>» з </a:t>
            </a:r>
            <a:r>
              <a:rPr lang="ru-RU" sz="2200" b="1" i="1" dirty="0" err="1" smtClean="0">
                <a:solidFill>
                  <a:srgbClr val="002060"/>
                </a:solidFill>
              </a:rPr>
              <a:t>Росією</a:t>
            </a:r>
            <a:r>
              <a:rPr lang="ru-RU" sz="2200" b="1" i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200" b="1" i="1" dirty="0" smtClean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i="1" dirty="0" err="1" smtClean="0">
                <a:solidFill>
                  <a:srgbClr val="FFFF00"/>
                </a:solidFill>
              </a:rPr>
              <a:t>Помаранчева</a:t>
            </a:r>
            <a:r>
              <a:rPr lang="ru-RU" sz="2200" b="1" i="1" dirty="0" smtClean="0">
                <a:solidFill>
                  <a:srgbClr val="FFFF00"/>
                </a:solidFill>
              </a:rPr>
              <a:t> </a:t>
            </a:r>
            <a:r>
              <a:rPr lang="ru-RU" sz="2200" b="1" i="1" dirty="0">
                <a:solidFill>
                  <a:srgbClr val="FFFF00"/>
                </a:solidFill>
              </a:rPr>
              <a:t>команда </a:t>
            </a:r>
            <a:r>
              <a:rPr lang="ru-RU" sz="2200" b="1" i="1" dirty="0" err="1">
                <a:solidFill>
                  <a:srgbClr val="FFFF00"/>
                </a:solidFill>
              </a:rPr>
              <a:t>розвалилася</a:t>
            </a:r>
            <a:r>
              <a:rPr lang="ru-RU" sz="2200" b="1" i="1" dirty="0">
                <a:solidFill>
                  <a:srgbClr val="FFFF00"/>
                </a:solidFill>
              </a:rPr>
              <a:t> </a:t>
            </a:r>
            <a:r>
              <a:rPr lang="ru-RU" sz="2200" b="1" i="1" dirty="0" err="1">
                <a:solidFill>
                  <a:srgbClr val="FFFF00"/>
                </a:solidFill>
              </a:rPr>
              <a:t>майже</a:t>
            </a:r>
            <a:r>
              <a:rPr lang="ru-RU" sz="2200" b="1" i="1" dirty="0">
                <a:solidFill>
                  <a:srgbClr val="FFFF00"/>
                </a:solidFill>
              </a:rPr>
              <a:t> </a:t>
            </a:r>
            <a:r>
              <a:rPr lang="ru-RU" sz="2200" b="1" i="1" dirty="0" err="1">
                <a:solidFill>
                  <a:srgbClr val="FFFF00"/>
                </a:solidFill>
              </a:rPr>
              <a:t>одразу</a:t>
            </a:r>
            <a:r>
              <a:rPr lang="ru-RU" sz="2200" b="1" i="1" dirty="0">
                <a:solidFill>
                  <a:srgbClr val="FFFF00"/>
                </a:solidFill>
              </a:rPr>
              <a:t> </a:t>
            </a:r>
            <a:r>
              <a:rPr lang="ru-RU" sz="2200" b="1" i="1" dirty="0" err="1">
                <a:solidFill>
                  <a:srgbClr val="FFFF00"/>
                </a:solidFill>
              </a:rPr>
              <a:t>після</a:t>
            </a:r>
            <a:r>
              <a:rPr lang="ru-RU" sz="2200" b="1" i="1" dirty="0">
                <a:solidFill>
                  <a:srgbClr val="FFFF00"/>
                </a:solidFill>
              </a:rPr>
              <a:t> приходу до </a:t>
            </a:r>
            <a:r>
              <a:rPr lang="ru-RU" sz="2200" b="1" i="1" dirty="0" err="1">
                <a:solidFill>
                  <a:srgbClr val="FFFF00"/>
                </a:solidFill>
              </a:rPr>
              <a:t>влади</a:t>
            </a:r>
            <a:r>
              <a:rPr lang="ru-RU" sz="2200" b="1" i="1" dirty="0">
                <a:solidFill>
                  <a:srgbClr val="FFFF00"/>
                </a:solidFill>
              </a:rPr>
              <a:t>. </a:t>
            </a:r>
            <a:r>
              <a:rPr lang="ru-RU" sz="2200" b="1" i="1" dirty="0" err="1">
                <a:solidFill>
                  <a:srgbClr val="FFFF00"/>
                </a:solidFill>
              </a:rPr>
              <a:t>Конфлікт</a:t>
            </a:r>
            <a:r>
              <a:rPr lang="ru-RU" sz="2200" b="1" i="1" dirty="0">
                <a:solidFill>
                  <a:srgbClr val="FFFF00"/>
                </a:solidFill>
              </a:rPr>
              <a:t> </a:t>
            </a:r>
            <a:r>
              <a:rPr lang="ru-RU" sz="2200" b="1" i="1" dirty="0" err="1">
                <a:solidFill>
                  <a:srgbClr val="FFFF00"/>
                </a:solidFill>
              </a:rPr>
              <a:t>між</a:t>
            </a:r>
            <a:r>
              <a:rPr lang="ru-RU" sz="2200" b="1" i="1" dirty="0">
                <a:solidFill>
                  <a:srgbClr val="FFFF00"/>
                </a:solidFill>
              </a:rPr>
              <a:t> </a:t>
            </a:r>
            <a:r>
              <a:rPr lang="ru-RU" sz="2200" b="1" i="1" dirty="0" err="1">
                <a:solidFill>
                  <a:srgbClr val="FFFF00"/>
                </a:solidFill>
              </a:rPr>
              <a:t>Ющенком</a:t>
            </a:r>
            <a:r>
              <a:rPr lang="ru-RU" sz="2200" b="1" i="1" dirty="0">
                <a:solidFill>
                  <a:srgbClr val="FFFF00"/>
                </a:solidFill>
              </a:rPr>
              <a:t> та Тимошенко </a:t>
            </a:r>
            <a:r>
              <a:rPr lang="ru-RU" sz="2200" b="1" i="1" dirty="0" smtClean="0">
                <a:solidFill>
                  <a:srgbClr val="FFFF00"/>
                </a:solidFill>
              </a:rPr>
              <a:t>набирав </a:t>
            </a:r>
            <a:r>
              <a:rPr lang="ru-RU" sz="2200" b="1" i="1" dirty="0" err="1" smtClean="0">
                <a:solidFill>
                  <a:srgbClr val="FFFF00"/>
                </a:solidFill>
              </a:rPr>
              <a:t>обертів</a:t>
            </a:r>
            <a:r>
              <a:rPr lang="ru-RU" sz="2200" b="1" i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sz="2200" b="1" i="1" dirty="0" smtClean="0">
                <a:solidFill>
                  <a:srgbClr val="FFFF00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i="1" dirty="0" err="1" smtClean="0">
                <a:solidFill>
                  <a:schemeClr val="bg1"/>
                </a:solidFill>
              </a:rPr>
              <a:t>Конституційна</a:t>
            </a:r>
            <a:r>
              <a:rPr lang="ru-RU" sz="2200" b="1" i="1" dirty="0" smtClean="0">
                <a:solidFill>
                  <a:schemeClr val="bg1"/>
                </a:solidFill>
              </a:rPr>
              <a:t> реформа 2004р, </a:t>
            </a:r>
            <a:r>
              <a:rPr lang="ru-RU" sz="2200" b="1" i="1" dirty="0" err="1">
                <a:solidFill>
                  <a:schemeClr val="bg1"/>
                </a:solidFill>
              </a:rPr>
              <a:t>значно</a:t>
            </a:r>
            <a:r>
              <a:rPr lang="ru-RU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</a:rPr>
              <a:t>обмежила</a:t>
            </a:r>
            <a:r>
              <a:rPr lang="ru-RU" sz="2200" b="1" i="1" dirty="0">
                <a:solidFill>
                  <a:schemeClr val="bg1"/>
                </a:solidFill>
              </a:rPr>
              <a:t> </a:t>
            </a:r>
            <a:r>
              <a:rPr lang="ru-RU" sz="2200" b="1" i="1" dirty="0" err="1" smtClean="0">
                <a:solidFill>
                  <a:schemeClr val="bg1"/>
                </a:solidFill>
              </a:rPr>
              <a:t>владу</a:t>
            </a:r>
            <a:r>
              <a:rPr lang="ru-RU" sz="2200" b="1" i="1" dirty="0" smtClean="0">
                <a:solidFill>
                  <a:schemeClr val="bg1"/>
                </a:solidFill>
              </a:rPr>
              <a:t> президента.</a:t>
            </a:r>
            <a:endParaRPr lang="ru-RU" sz="2200" b="1" i="1" dirty="0">
              <a:solidFill>
                <a:schemeClr val="bg1"/>
              </a:solidFill>
            </a:endParaRPr>
          </a:p>
        </p:txBody>
      </p:sp>
      <p:pic>
        <p:nvPicPr>
          <p:cNvPr id="18442" name="Picture 10" descr="Картинки по запросу &quot;Ющенко та Тимошенко протистояння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315" y="4019317"/>
            <a:ext cx="2862537" cy="283868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Картинки по запросу &quot;Ющенко та Тимошенко протистояння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54" y="307912"/>
            <a:ext cx="7069346" cy="37114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Картинки по запросу &quot;Ющенко та Тимошенко протистояння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60" y="4072748"/>
            <a:ext cx="2786807" cy="27868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4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&quot;Тимошенко і Путін підписують газові угод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545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Картинки по запросу &quot;Тимошенко і Путін підписують газові угоди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48" y="2198676"/>
            <a:ext cx="6873552" cy="46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5450" y="0"/>
            <a:ext cx="6686550" cy="2198676"/>
          </a:xfrm>
          <a:prstGeom prst="rect">
            <a:avLst/>
          </a:prstGeom>
          <a:solidFill>
            <a:srgbClr val="D765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 2007-2010 роки припав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важкий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етап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фінансової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кризи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та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газових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війн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з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Росією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яка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вдало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підтримувала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конфлікт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між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президентом і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прем'єром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0" y="3125755"/>
            <a:ext cx="6727371" cy="3732245"/>
          </a:xfrm>
          <a:prstGeom prst="homePlate">
            <a:avLst/>
          </a:prstGeom>
          <a:solidFill>
            <a:srgbClr val="91A80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 початку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січня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2009 року «Газпром»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повністю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припинив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постачання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газу до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України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яку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звинуватив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у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крадіжках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газу. </a:t>
            </a:r>
            <a:endParaRPr lang="ru-RU" sz="2400" b="1" spc="50" dirty="0" smtClean="0">
              <a:ln w="0"/>
              <a:solidFill>
                <a:sysClr val="windowText" lastClr="0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2400" b="1" spc="50" dirty="0" smtClean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18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січня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2009 року </a:t>
            </a:r>
            <a:endParaRPr lang="ru-RU" sz="2400" b="1" spc="50" dirty="0" smtClean="0">
              <a:ln w="0"/>
              <a:solidFill>
                <a:sysClr val="windowText" lastClr="0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2400" b="1" spc="50" dirty="0" err="1" smtClean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Юлія</a:t>
            </a:r>
            <a:r>
              <a:rPr lang="ru-RU" sz="2400" b="1" spc="50" dirty="0" smtClean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Тимошенко і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прем'єр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РФ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Володимир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Путін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підписали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нову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газову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угоду, яка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була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вкрай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невигідна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Україні</a:t>
            </a:r>
            <a:r>
              <a:rPr lang="ru-RU" sz="2400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  <a:p>
            <a:pPr algn="ctr"/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51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документ 6"/>
          <p:cNvSpPr/>
          <p:nvPr/>
        </p:nvSpPr>
        <p:spPr>
          <a:xfrm>
            <a:off x="0" y="1"/>
            <a:ext cx="12192000" cy="1659118"/>
          </a:xfrm>
          <a:prstGeom prst="flowChartDocumen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Чинники, </a:t>
            </a:r>
          </a:p>
          <a:p>
            <a:pPr algn="ctr"/>
            <a:r>
              <a:rPr lang="uk-U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які сприяли державотворчому процесу </a:t>
            </a:r>
            <a:endParaRPr lang="ru-RU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2579802" y="1964699"/>
            <a:ext cx="4496586" cy="1253765"/>
          </a:xfrm>
          <a:prstGeom prst="flowChartTerminato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Мирний шлях здобуття незалежності</a:t>
            </a:r>
            <a:endParaRPr lang="ru-RU" sz="2800" b="1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7415754" y="1819382"/>
            <a:ext cx="4496586" cy="1253765"/>
          </a:xfrm>
          <a:prstGeom prst="flowChartTerminato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Державотворчі процеси</a:t>
            </a:r>
            <a:endParaRPr lang="ru-RU" sz="2800" b="1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6096000" y="3667025"/>
            <a:ext cx="4496586" cy="1253765"/>
          </a:xfrm>
          <a:prstGeom prst="flowChartTerminato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Демократичний вибір</a:t>
            </a:r>
            <a:endParaRPr lang="ru-RU" sz="2800" b="1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372358" y="3908983"/>
            <a:ext cx="4496586" cy="1253765"/>
          </a:xfrm>
          <a:prstGeom prst="flowChartTerminato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Підтримка з боку населення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1806804" y="5369352"/>
            <a:ext cx="4496586" cy="1253765"/>
          </a:xfrm>
          <a:prstGeom prst="flowChartTerminato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Міжнародне визнання України</a:t>
            </a:r>
            <a:endParaRPr lang="ru-RU" sz="2800" b="1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7415754" y="5162748"/>
            <a:ext cx="4496586" cy="1253765"/>
          </a:xfrm>
          <a:prstGeom prst="flowChartTerminato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Підтримка з боку США та інших держав</a:t>
            </a:r>
            <a:endParaRPr lang="ru-RU" sz="2800" b="1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документ 2"/>
          <p:cNvSpPr/>
          <p:nvPr/>
        </p:nvSpPr>
        <p:spPr>
          <a:xfrm>
            <a:off x="93306" y="1"/>
            <a:ext cx="5887616" cy="6858000"/>
          </a:xfrm>
          <a:prstGeom prst="flowChartDocumen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ru-RU" sz="2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кінець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завершення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президентського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терміну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Віктор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Ющенко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повністю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втратив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підтримку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виборців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</a:t>
            </a:r>
          </a:p>
          <a:p>
            <a:pPr algn="ctr"/>
            <a:endParaRPr lang="ru-RU" sz="8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2600" b="1" i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Цим</a:t>
            </a:r>
            <a:r>
              <a:rPr lang="ru-RU" sz="2600" b="1" i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i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вміло</a:t>
            </a:r>
            <a:r>
              <a:rPr lang="ru-RU" sz="2600" b="1" i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i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скористалася</a:t>
            </a:r>
            <a:r>
              <a:rPr lang="ru-RU" sz="2600" b="1" i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600" b="1" i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«</a:t>
            </a:r>
            <a:r>
              <a:rPr lang="ru-RU" sz="2600" b="1" i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Партія</a:t>
            </a:r>
            <a:r>
              <a:rPr lang="ru-RU" sz="2600" b="1" i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i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регіонів</a:t>
            </a:r>
            <a:r>
              <a:rPr lang="ru-RU" sz="2600" b="1" i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» </a:t>
            </a:r>
          </a:p>
          <a:p>
            <a:pPr algn="ctr"/>
            <a:r>
              <a:rPr lang="ru-RU" sz="2600" b="1" i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та </a:t>
            </a:r>
            <a:r>
              <a:rPr lang="ru-RU" sz="2600" b="1" i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її</a:t>
            </a:r>
            <a:r>
              <a:rPr lang="ru-RU" sz="2600" b="1" i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i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лідер</a:t>
            </a:r>
            <a:r>
              <a:rPr lang="ru-RU" sz="2600" b="1" i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 </a:t>
            </a:r>
            <a:r>
              <a:rPr lang="ru-RU" sz="2800" b="1" i="1" u="sng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Віктор</a:t>
            </a:r>
            <a:r>
              <a:rPr lang="ru-RU" sz="2800" b="1" i="1" u="sng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Янукович. </a:t>
            </a:r>
          </a:p>
          <a:p>
            <a:pPr algn="ctr"/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президентських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виборах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2010 року 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він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завдає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реваншу і 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перемагає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 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свого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головного конкурента </a:t>
            </a:r>
            <a:r>
              <a:rPr lang="ru-RU" sz="2800" b="1" u="sng" spc="50" dirty="0" err="1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Юлію</a:t>
            </a:r>
            <a:r>
              <a:rPr lang="ru-RU" sz="2800" b="1" u="sng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Тимошенко </a:t>
            </a:r>
          </a:p>
          <a:p>
            <a:pPr algn="ctr"/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 другому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турі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виборів</a:t>
            </a:r>
            <a:r>
              <a:rPr lang="ru-RU" sz="2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ru-RU" sz="2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726" y="0"/>
            <a:ext cx="5267519" cy="6742424"/>
          </a:xfrm>
          <a:prstGeom prst="rect">
            <a:avLst/>
          </a:prstGeom>
        </p:spPr>
      </p:pic>
      <p:pic>
        <p:nvPicPr>
          <p:cNvPr id="20490" name="Picture 10" descr="Картинки по запросу &quot;інавгурація януковича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37" y="3981449"/>
            <a:ext cx="200025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48057" y="0"/>
            <a:ext cx="3772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2010 -2014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0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6025" y="106569"/>
            <a:ext cx="87976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7200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0000" endA="300" endPos="50000" dist="29997" dir="5400000" sy="-100000" algn="bl" rotWithShape="0"/>
                </a:effectLst>
              </a:rPr>
              <a:t>Зовнішня</a:t>
            </a:r>
            <a:r>
              <a:rPr lang="ru-RU" sz="7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ru-RU" sz="7200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0000" endA="300" endPos="50000" dist="29997" dir="5400000" sy="-100000" algn="bl" rotWithShape="0"/>
                </a:effectLst>
              </a:rPr>
              <a:t>політика</a:t>
            </a:r>
            <a:endParaRPr lang="ru-RU" sz="7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1026" name="Picture 2" descr="Картинки по запросу &quot;Україна стала членом ОБСЄ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1" y="1925842"/>
            <a:ext cx="8665029" cy="495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0" y="3291222"/>
            <a:ext cx="4493623" cy="2220686"/>
          </a:xfrm>
          <a:prstGeom prst="wedgeRoundRectCallout">
            <a:avLst>
              <a:gd name="adj1" fmla="val 74225"/>
              <a:gd name="adj2" fmla="val 95441"/>
              <a:gd name="adj3" fmla="val 16667"/>
            </a:avLst>
          </a:prstGeom>
          <a:solidFill>
            <a:srgbClr val="FE907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З </a:t>
            </a:r>
            <a:r>
              <a:rPr lang="uk-UA" sz="2400" b="1" dirty="0">
                <a:solidFill>
                  <a:srgbClr val="002060"/>
                </a:solidFill>
              </a:rPr>
              <a:t>1992 р</a:t>
            </a:r>
            <a:r>
              <a:rPr lang="uk-UA" sz="2400" dirty="0">
                <a:solidFill>
                  <a:srgbClr val="002060"/>
                </a:solidFill>
              </a:rPr>
              <a:t>. наша держава стала членом Організації з безпеки та співробітництва в </a:t>
            </a:r>
            <a:r>
              <a:rPr lang="uk-UA" sz="2400" dirty="0" smtClean="0">
                <a:solidFill>
                  <a:srgbClr val="002060"/>
                </a:solidFill>
              </a:rPr>
              <a:t>Європі </a:t>
            </a:r>
            <a:r>
              <a:rPr lang="uk-UA" sz="2400" b="1" dirty="0">
                <a:solidFill>
                  <a:srgbClr val="002060"/>
                </a:solidFill>
              </a:rPr>
              <a:t>(ОБСЄ).</a:t>
            </a:r>
            <a:r>
              <a:rPr lang="uk-UA" sz="2400" dirty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0" y="1358534"/>
            <a:ext cx="12191999" cy="940526"/>
          </a:xfrm>
          <a:prstGeom prst="flowChartAlternateProcess">
            <a:avLst/>
          </a:prstGeom>
          <a:solidFill>
            <a:srgbClr val="EF790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/>
              <a:t>В зовнішній політиці Україна проводить демократичний </a:t>
            </a:r>
            <a:endParaRPr lang="uk-UA" sz="2800" b="1" i="1" dirty="0" smtClean="0"/>
          </a:p>
          <a:p>
            <a:pPr algn="ctr"/>
            <a:r>
              <a:rPr lang="uk-UA" sz="2800" b="1" i="1" dirty="0" smtClean="0"/>
              <a:t>та </a:t>
            </a:r>
            <a:r>
              <a:rPr lang="uk-UA" sz="2800" b="1" i="1" dirty="0" err="1"/>
              <a:t>миролюбивий</a:t>
            </a:r>
            <a:r>
              <a:rPr lang="uk-UA" sz="2800" b="1" i="1" dirty="0"/>
              <a:t> курс.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9680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&quot;Будапештський меморандум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1798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&quot;Будапештський меморандум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2687"/>
            <a:ext cx="6151798" cy="35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документ 2"/>
          <p:cNvSpPr/>
          <p:nvPr/>
        </p:nvSpPr>
        <p:spPr>
          <a:xfrm>
            <a:off x="6151798" y="0"/>
            <a:ext cx="6040202" cy="4592296"/>
          </a:xfrm>
          <a:prstGeom prst="flowChartDocument">
            <a:avLst/>
          </a:prstGeom>
          <a:solidFill>
            <a:srgbClr val="F8E55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 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Одним з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найваждивіших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курсів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в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зовнішній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політиції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України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було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 </a:t>
            </a:r>
            <a:r>
              <a:rPr lang="ru-RU" sz="2800" b="1" i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я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дерне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роззброєння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, без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якого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були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неможливими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іноземні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кредити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, </a:t>
            </a:r>
            <a:r>
              <a:rPr lang="ru-RU" sz="2800" b="1" spc="50" dirty="0" err="1" smtClean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інвестиції</a:t>
            </a:r>
            <a:r>
              <a:rPr lang="ru-RU" sz="2800" b="1" spc="50" dirty="0" smtClean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.</a:t>
            </a:r>
          </a:p>
          <a:p>
            <a:pPr algn="ctr"/>
            <a:r>
              <a:rPr lang="ru-RU" sz="2800" b="1" spc="50" dirty="0" err="1" smtClean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Київ</a:t>
            </a:r>
            <a:r>
              <a:rPr lang="ru-RU" sz="2800" b="1" spc="50" dirty="0" smtClean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через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тиск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Москви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та Вашингтона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перебував</a:t>
            </a:r>
            <a:r>
              <a:rPr lang="ru-RU" sz="2800" b="1" spc="50" dirty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endParaRPr lang="ru-RU" sz="2800" b="1" spc="50" dirty="0" smtClean="0">
              <a:ln w="0"/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ru-RU" sz="2800" b="1" spc="50" dirty="0" smtClean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на </a:t>
            </a:r>
            <a:r>
              <a:rPr lang="ru-RU" sz="2800" b="1" spc="50" dirty="0" err="1" smtClean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межі</a:t>
            </a:r>
            <a:r>
              <a:rPr lang="ru-RU" sz="2800" b="1" spc="50" dirty="0" smtClean="0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800" b="1" spc="50" dirty="0" err="1">
                <a:ln w="0"/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ізоляції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.</a:t>
            </a:r>
          </a:p>
        </p:txBody>
      </p:sp>
      <p:sp>
        <p:nvSpPr>
          <p:cNvPr id="4" name="Блок-схема: знак завершения 3"/>
          <p:cNvSpPr/>
          <p:nvPr/>
        </p:nvSpPr>
        <p:spPr>
          <a:xfrm>
            <a:off x="4715691" y="3840480"/>
            <a:ext cx="6962503" cy="2873829"/>
          </a:xfrm>
          <a:prstGeom prst="flowChartTerminator">
            <a:avLst/>
          </a:prstGeom>
          <a:solidFill>
            <a:srgbClr val="91A80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r>
              <a:rPr lang="ru-RU" sz="2400" b="1" i="1" dirty="0">
                <a:solidFill>
                  <a:schemeClr val="bg1"/>
                </a:solidFill>
                <a:hlinkClick r:id="rId4" tooltip="5 грудня"/>
              </a:rPr>
              <a:t>5 </a:t>
            </a:r>
            <a:r>
              <a:rPr lang="ru-RU" sz="2400" b="1" i="1" dirty="0" err="1">
                <a:solidFill>
                  <a:schemeClr val="bg1"/>
                </a:solidFill>
                <a:hlinkClick r:id="rId4" tooltip="5 грудня"/>
              </a:rPr>
              <a:t>грудня</a:t>
            </a:r>
            <a:r>
              <a:rPr lang="ru-RU" sz="2400" b="1" i="1" dirty="0">
                <a:solidFill>
                  <a:schemeClr val="bg1"/>
                </a:solidFill>
              </a:rPr>
              <a:t> </a:t>
            </a:r>
            <a:r>
              <a:rPr lang="ru-RU" sz="2400" b="1" i="1" dirty="0">
                <a:solidFill>
                  <a:schemeClr val="bg1"/>
                </a:solidFill>
                <a:hlinkClick r:id="rId5" tooltip="1994"/>
              </a:rPr>
              <a:t>1994</a:t>
            </a:r>
            <a:r>
              <a:rPr lang="ru-RU" sz="2400" b="1" i="1" dirty="0">
                <a:solidFill>
                  <a:schemeClr val="bg1"/>
                </a:solidFill>
              </a:rPr>
              <a:t> року </a:t>
            </a:r>
            <a:r>
              <a:rPr lang="ru-RU" sz="2400" b="1" i="1" dirty="0" err="1">
                <a:solidFill>
                  <a:schemeClr val="bg1"/>
                </a:solidFill>
              </a:rPr>
              <a:t>між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Україною</a:t>
            </a:r>
            <a:r>
              <a:rPr lang="ru-RU" sz="2400" b="1" i="1" dirty="0">
                <a:solidFill>
                  <a:schemeClr val="bg1"/>
                </a:solidFill>
              </a:rPr>
              <a:t>, </a:t>
            </a:r>
            <a:r>
              <a:rPr lang="ru-RU" sz="2400" b="1" i="1" dirty="0">
                <a:solidFill>
                  <a:schemeClr val="bg1"/>
                </a:solidFill>
                <a:hlinkClick r:id="rId6" tooltip="Сполучені Штати Америки"/>
              </a:rPr>
              <a:t>США</a:t>
            </a:r>
            <a:r>
              <a:rPr lang="ru-RU" sz="2400" b="1" i="1" dirty="0">
                <a:solidFill>
                  <a:schemeClr val="bg1"/>
                </a:solidFill>
              </a:rPr>
              <a:t>, </a:t>
            </a:r>
            <a:r>
              <a:rPr lang="ru-RU" sz="2400" b="1" i="1" dirty="0" err="1">
                <a:solidFill>
                  <a:schemeClr val="bg1"/>
                </a:solidFill>
                <a:hlinkClick r:id="rId7" tooltip="Росія"/>
              </a:rPr>
              <a:t>Росією</a:t>
            </a:r>
            <a:r>
              <a:rPr lang="ru-RU" sz="2400" b="1" i="1" dirty="0">
                <a:solidFill>
                  <a:schemeClr val="bg1"/>
                </a:solidFill>
              </a:rPr>
              <a:t> та </a:t>
            </a:r>
            <a:r>
              <a:rPr lang="ru-RU" sz="2400" b="1" i="1" dirty="0">
                <a:solidFill>
                  <a:schemeClr val="bg1"/>
                </a:solidFill>
                <a:hlinkClick r:id="rId8" tooltip="Велика Британія"/>
              </a:rPr>
              <a:t>Великою </a:t>
            </a:r>
            <a:r>
              <a:rPr lang="ru-RU" sz="2400" b="1" i="1" dirty="0" err="1">
                <a:solidFill>
                  <a:schemeClr val="bg1"/>
                </a:solidFill>
                <a:hlinkClick r:id="rId8" tooltip="Велика Британія"/>
              </a:rPr>
              <a:t>Британією</a:t>
            </a:r>
            <a:r>
              <a:rPr lang="ru-RU" sz="2400" b="1" i="1" dirty="0">
                <a:solidFill>
                  <a:schemeClr val="bg1"/>
                </a:solidFill>
              </a:rPr>
              <a:t> </a:t>
            </a:r>
            <a:r>
              <a:rPr lang="ru-RU" sz="2400" b="1" i="1" dirty="0" err="1" smtClean="0">
                <a:solidFill>
                  <a:schemeClr val="bg1"/>
                </a:solidFill>
              </a:rPr>
              <a:t>було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підписано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Будапештський</a:t>
            </a:r>
            <a:r>
              <a:rPr lang="ru-RU" sz="2400" b="1" i="1" dirty="0" smtClean="0">
                <a:solidFill>
                  <a:schemeClr val="bg1"/>
                </a:solidFill>
              </a:rPr>
              <a:t> меморандум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про </a:t>
            </a:r>
            <a:r>
              <a:rPr lang="ru-RU" sz="2400" b="1" dirty="0" err="1">
                <a:solidFill>
                  <a:schemeClr val="bg1"/>
                </a:solidFill>
              </a:rPr>
              <a:t>гара́нтії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безпе́ки</a:t>
            </a:r>
            <a:r>
              <a:rPr lang="ru-RU" sz="2400" b="1" dirty="0">
                <a:solidFill>
                  <a:schemeClr val="bg1"/>
                </a:solidFill>
              </a:rPr>
              <a:t> у </a:t>
            </a:r>
            <a:r>
              <a:rPr lang="ru-RU" sz="2400" b="1" dirty="0" err="1">
                <a:solidFill>
                  <a:schemeClr val="bg1"/>
                </a:solidFill>
              </a:rPr>
              <a:t>зв'язку</a:t>
            </a:r>
            <a:r>
              <a:rPr lang="ru-RU" sz="2400" b="1" dirty="0">
                <a:solidFill>
                  <a:schemeClr val="bg1"/>
                </a:solidFill>
              </a:rPr>
              <a:t>́ з </a:t>
            </a:r>
            <a:r>
              <a:rPr lang="ru-RU" sz="2400" b="1" dirty="0" err="1">
                <a:solidFill>
                  <a:schemeClr val="bg1"/>
                </a:solidFill>
              </a:rPr>
              <a:t>приєдна́нням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Украї́ни</a:t>
            </a:r>
            <a:r>
              <a:rPr lang="ru-RU" sz="2400" b="1" dirty="0">
                <a:solidFill>
                  <a:schemeClr val="bg1"/>
                </a:solidFill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</a:rPr>
              <a:t>Догово́ру</a:t>
            </a:r>
            <a:r>
              <a:rPr lang="ru-RU" sz="2400" b="1" dirty="0">
                <a:solidFill>
                  <a:schemeClr val="bg1"/>
                </a:solidFill>
              </a:rPr>
              <a:t> про </a:t>
            </a:r>
            <a:r>
              <a:rPr lang="ru-RU" sz="2400" b="1" dirty="0" err="1">
                <a:solidFill>
                  <a:schemeClr val="bg1"/>
                </a:solidFill>
              </a:rPr>
              <a:t>нерозповсю́дження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я́дерної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збро́ї</a:t>
            </a:r>
            <a:r>
              <a:rPr lang="ru-RU" sz="2400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10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Будапештський меморандум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0251" cy="69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7106193" y="365760"/>
            <a:ext cx="4924699" cy="5146766"/>
          </a:xfrm>
          <a:prstGeom prst="wedgeRectCallout">
            <a:avLst>
              <a:gd name="adj1" fmla="val -75507"/>
              <a:gd name="adj2" fmla="val 46848"/>
            </a:avLst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spc="50" dirty="0" err="1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Будапештським</a:t>
            </a:r>
            <a:r>
              <a:rPr lang="ru-RU" sz="3200" b="1" u="sng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r>
              <a:rPr lang="ru-RU" sz="3200" b="1" u="sng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меморандумом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Україні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гарантувалася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повага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її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незалежності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суверенітету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і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територіальної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цілісності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припинення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політичного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економічного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або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військового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зазіхання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на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її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територіальну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цілісність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і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політичну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незалежність</a:t>
            </a:r>
            <a:r>
              <a:rPr lang="ru-RU" sz="2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46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371" y="42616"/>
            <a:ext cx="27110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1995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108" name="Picture 12" descr="Картинки по запросу &quot;Україна стала членом Ради Європ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46" y="-1"/>
            <a:ext cx="9148355" cy="68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документ 9"/>
          <p:cNvSpPr/>
          <p:nvPr/>
        </p:nvSpPr>
        <p:spPr>
          <a:xfrm>
            <a:off x="1" y="1489166"/>
            <a:ext cx="3683726" cy="4767943"/>
          </a:xfrm>
          <a:prstGeom prst="flowChartDocument">
            <a:avLst/>
          </a:prstGeom>
          <a:solidFill>
            <a:srgbClr val="FC8A18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2025EC"/>
                </a:solidFill>
              </a:rPr>
              <a:t>У 1995р </a:t>
            </a:r>
          </a:p>
          <a:p>
            <a:pPr algn="ctr"/>
            <a:r>
              <a:rPr lang="ru-RU" sz="3600" b="1" dirty="0" err="1" smtClean="0">
                <a:solidFill>
                  <a:srgbClr val="2025EC"/>
                </a:solidFill>
              </a:rPr>
              <a:t>Україна</a:t>
            </a:r>
            <a:r>
              <a:rPr lang="ru-RU" sz="3600" b="1" dirty="0" smtClean="0">
                <a:solidFill>
                  <a:srgbClr val="2025EC"/>
                </a:solidFill>
              </a:rPr>
              <a:t> </a:t>
            </a:r>
            <a:r>
              <a:rPr lang="ru-RU" sz="3600" b="1" dirty="0">
                <a:solidFill>
                  <a:srgbClr val="2025EC"/>
                </a:solidFill>
              </a:rPr>
              <a:t>стала </a:t>
            </a:r>
            <a:r>
              <a:rPr lang="ru-RU" sz="3600" b="1" dirty="0" err="1">
                <a:solidFill>
                  <a:srgbClr val="2025EC"/>
                </a:solidFill>
              </a:rPr>
              <a:t>повноправним</a:t>
            </a:r>
            <a:r>
              <a:rPr lang="ru-RU" sz="3600" b="1" dirty="0">
                <a:solidFill>
                  <a:srgbClr val="2025EC"/>
                </a:solidFill>
              </a:rPr>
              <a:t> членом Ради </a:t>
            </a:r>
            <a:r>
              <a:rPr lang="ru-RU" sz="3600" b="1" dirty="0" err="1">
                <a:solidFill>
                  <a:srgbClr val="2025EC"/>
                </a:solidFill>
              </a:rPr>
              <a:t>Європи</a:t>
            </a:r>
            <a:endParaRPr lang="ru-RU" sz="3600" dirty="0">
              <a:solidFill>
                <a:srgbClr val="2025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6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Україна засновниця ГУАМ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8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документ 9"/>
          <p:cNvSpPr/>
          <p:nvPr/>
        </p:nvSpPr>
        <p:spPr>
          <a:xfrm>
            <a:off x="152399" y="124098"/>
            <a:ext cx="4458789" cy="3304902"/>
          </a:xfrm>
          <a:prstGeom prst="flowChartDocument">
            <a:avLst/>
          </a:prstGeom>
          <a:solidFill>
            <a:srgbClr val="FE907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 </a:t>
            </a:r>
            <a:r>
              <a:rPr lang="uk-UA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1997 </a:t>
            </a:r>
            <a:r>
              <a:rPr lang="uk-U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р. </a:t>
            </a:r>
            <a:endParaRPr lang="uk-UA" sz="36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uk-UA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Україна </a:t>
            </a:r>
            <a:r>
              <a:rPr lang="uk-U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стала </a:t>
            </a:r>
            <a:r>
              <a:rPr lang="uk-UA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співзасновницею</a:t>
            </a:r>
            <a:r>
              <a:rPr lang="uk-U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ГУАМ. </a:t>
            </a:r>
            <a:endParaRPr lang="ru-RU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152400" y="3429000"/>
            <a:ext cx="5712823" cy="3272246"/>
          </a:xfrm>
          <a:prstGeom prst="homePlate">
            <a:avLst/>
          </a:prstGeom>
          <a:solidFill>
            <a:srgbClr val="FC8A1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Регіональне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об'єднання</a:t>
            </a:r>
            <a:endParaRPr lang="ru-RU" sz="20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чотирьох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держав: </a:t>
            </a:r>
          </a:p>
          <a:p>
            <a:pPr algn="ctr"/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3" tooltip="Грузія"/>
              </a:rPr>
              <a:t>Грузії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 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4" tooltip="Україна"/>
              </a:rPr>
              <a:t>України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 </a:t>
            </a:r>
          </a:p>
          <a:p>
            <a:pPr algn="ctr"/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5" tooltip="Азербайджан"/>
              </a:rPr>
              <a:t>Азербайджанської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5" tooltip="Азербайджан"/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5" tooltip="Азербайджан"/>
              </a:rPr>
              <a:t>Республіки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 та 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6" tooltip="Молдова"/>
              </a:rPr>
              <a:t>Республіки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6" tooltip="Молдова"/>
              </a:rPr>
              <a:t> Молдова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</a:t>
            </a:r>
          </a:p>
          <a:p>
            <a:pPr algn="ctr"/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Організація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створена для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протистояння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впливу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Росії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в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регіоні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й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отримала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підтримку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 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7" tooltip="США"/>
              </a:rPr>
              <a:t>США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  <a:p>
            <a:pPr algn="ctr"/>
            <a:endParaRPr lang="ru-RU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20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Картинки по запросу &quot;Хартія про особливе партнерство між Україною та НАТО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17" y="1892595"/>
            <a:ext cx="8821783" cy="49654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0" y="191589"/>
            <a:ext cx="4219303" cy="4611188"/>
          </a:xfrm>
          <a:prstGeom prst="wedgeRoundRectCallout">
            <a:avLst>
              <a:gd name="adj1" fmla="val 81953"/>
              <a:gd name="adj2" fmla="val 84314"/>
              <a:gd name="adj3" fmla="val 16667"/>
            </a:avLst>
          </a:prstGeom>
          <a:solidFill>
            <a:srgbClr val="FE907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липні 1997 р. було підписано «Хартію про особливе партнерство між Україною і НАТО». </a:t>
            </a:r>
            <a:endParaRPr lang="ru-RU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176" name="Picture 8" descr="Картинки по запросу &quot;Хартія про особливе партнерство між Україною та НАТО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0"/>
            <a:ext cx="2822303" cy="21167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Картинки по запросу &quot;Хартія про особливе партнерство між Україною та НАТО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22" y="0"/>
            <a:ext cx="3641160" cy="21167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193" y="5045558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1997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9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&quot;У лютому 2008 р. Україна стала членом Світової організації торгівлі (СОТ) фото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98" y="13063"/>
            <a:ext cx="4288971" cy="31712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&quot;У лютому 2008 р. Україна стала членом Світової організації торгівлі (СОТ) фото.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81" y="2573383"/>
            <a:ext cx="8186057" cy="429768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задержка 4"/>
          <p:cNvSpPr/>
          <p:nvPr/>
        </p:nvSpPr>
        <p:spPr>
          <a:xfrm>
            <a:off x="0" y="13063"/>
            <a:ext cx="5878286" cy="6858000"/>
          </a:xfrm>
          <a:prstGeom prst="flowChartDelay">
            <a:avLst/>
          </a:prstGeom>
          <a:solidFill>
            <a:srgbClr val="F8E55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У лютому </a:t>
            </a:r>
            <a:r>
              <a:rPr lang="uk-UA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2008р </a:t>
            </a:r>
          </a:p>
          <a:p>
            <a:pPr algn="ctr"/>
            <a:r>
              <a:rPr lang="uk-UA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Україна </a:t>
            </a:r>
            <a:r>
              <a:rPr lang="uk-UA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стала членом </a:t>
            </a:r>
            <a:r>
              <a:rPr lang="uk-UA" sz="48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Світової організації торгівлі (СОТ</a:t>
            </a:r>
            <a:r>
              <a:rPr lang="uk-UA" sz="48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) </a:t>
            </a:r>
            <a:endParaRPr lang="ru-RU" sz="48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74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&quot;Договір про статус Чорноморського флоту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0295" cy="398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&quot;Договір про статус Чорноморського флоту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29" y="1880106"/>
            <a:ext cx="5203371" cy="497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0" y="3984172"/>
            <a:ext cx="7916091" cy="287382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Досить</a:t>
            </a:r>
            <a:r>
              <a:rPr lang="ru-RU" sz="2400" dirty="0"/>
              <a:t> </a:t>
            </a:r>
            <a:r>
              <a:rPr lang="ru-RU" sz="2400" dirty="0" err="1"/>
              <a:t>складними</a:t>
            </a:r>
            <a:r>
              <a:rPr lang="ru-RU" sz="2400" dirty="0"/>
              <a:t> </a:t>
            </a:r>
            <a:r>
              <a:rPr lang="ru-RU" sz="2400" dirty="0" err="1"/>
              <a:t>виявились</a:t>
            </a:r>
            <a:r>
              <a:rPr lang="ru-RU" sz="2400" dirty="0"/>
              <a:t> </a:t>
            </a:r>
            <a:r>
              <a:rPr lang="ru-RU" sz="2400" b="1" dirty="0" err="1"/>
              <a:t>відносини</a:t>
            </a:r>
            <a:r>
              <a:rPr lang="ru-RU" sz="2400" b="1" dirty="0"/>
              <a:t> з </a:t>
            </a:r>
            <a:r>
              <a:rPr lang="ru-RU" sz="2400" b="1" dirty="0" err="1" smtClean="0"/>
              <a:t>Росією</a:t>
            </a:r>
            <a:r>
              <a:rPr lang="ru-RU" sz="2400" b="1" dirty="0" smtClean="0"/>
              <a:t>, 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Україна</a:t>
            </a:r>
            <a:r>
              <a:rPr lang="ru-RU" sz="2400" dirty="0" smtClean="0"/>
              <a:t> </a:t>
            </a:r>
            <a:r>
              <a:rPr lang="ru-RU" sz="2400" dirty="0"/>
              <a:t>не </a:t>
            </a:r>
            <a:r>
              <a:rPr lang="ru-RU" sz="2400" dirty="0" err="1"/>
              <a:t>ратифікувала</a:t>
            </a:r>
            <a:r>
              <a:rPr lang="ru-RU" sz="2400" dirty="0"/>
              <a:t> статут СНД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400" dirty="0" err="1"/>
              <a:t>Вже</a:t>
            </a:r>
            <a:r>
              <a:rPr lang="ru-RU" sz="2400" dirty="0"/>
              <a:t> в </a:t>
            </a:r>
            <a:r>
              <a:rPr lang="ru-RU" sz="2400" dirty="0" err="1"/>
              <a:t>травні</a:t>
            </a:r>
            <a:r>
              <a:rPr lang="ru-RU" sz="2400" dirty="0"/>
              <a:t> 1992 р. </a:t>
            </a:r>
            <a:r>
              <a:rPr lang="ru-RU" sz="2400" dirty="0" err="1"/>
              <a:t>Верховна</a:t>
            </a:r>
            <a:r>
              <a:rPr lang="ru-RU" sz="2400" dirty="0"/>
              <a:t> Рада </a:t>
            </a:r>
            <a:r>
              <a:rPr lang="ru-RU" sz="2400" dirty="0" err="1" smtClean="0"/>
              <a:t>Росії</a:t>
            </a:r>
            <a:r>
              <a:rPr lang="ru-RU" sz="2400" dirty="0" smtClean="0"/>
              <a:t> </a:t>
            </a:r>
            <a:r>
              <a:rPr lang="ru-RU" sz="2400" dirty="0"/>
              <a:t>заявила про </a:t>
            </a:r>
            <a:r>
              <a:rPr lang="ru-RU" sz="2400" dirty="0" err="1"/>
              <a:t>свої</a:t>
            </a:r>
            <a:r>
              <a:rPr lang="ru-RU" sz="2400" dirty="0"/>
              <a:t> </a:t>
            </a:r>
            <a:r>
              <a:rPr lang="ru-RU" sz="2400" dirty="0" err="1"/>
              <a:t>претензії</a:t>
            </a:r>
            <a:r>
              <a:rPr lang="ru-RU" sz="2400" dirty="0"/>
              <a:t> на </a:t>
            </a:r>
            <a:r>
              <a:rPr lang="ru-RU" sz="2400" dirty="0" err="1"/>
              <a:t>Крим</a:t>
            </a:r>
            <a:r>
              <a:rPr lang="ru-RU" sz="2400" dirty="0"/>
              <a:t>, </a:t>
            </a:r>
            <a:endParaRPr lang="ru-RU" sz="2400" dirty="0" smtClean="0"/>
          </a:p>
          <a:p>
            <a:pPr algn="ctr"/>
            <a:r>
              <a:rPr lang="ru-RU" sz="2400" dirty="0" smtClean="0"/>
              <a:t>а</a:t>
            </a:r>
            <a:r>
              <a:rPr lang="ru-RU" sz="2400" b="1" i="1" dirty="0"/>
              <a:t> в </a:t>
            </a:r>
            <a:r>
              <a:rPr lang="ru-RU" sz="2400" b="1" i="1" dirty="0" err="1"/>
              <a:t>липні</a:t>
            </a:r>
            <a:r>
              <a:rPr lang="ru-RU" sz="2400" b="1" i="1" dirty="0"/>
              <a:t> 1993 р.</a:t>
            </a:r>
            <a:r>
              <a:rPr lang="ru-RU" sz="2400" i="1" dirty="0"/>
              <a:t> </a:t>
            </a:r>
            <a:r>
              <a:rPr lang="ru-RU" sz="2400" dirty="0"/>
              <a:t> парламент РФ </a:t>
            </a:r>
            <a:r>
              <a:rPr lang="ru-RU" sz="2400" dirty="0" err="1"/>
              <a:t>надав</a:t>
            </a:r>
            <a:r>
              <a:rPr lang="ru-RU" sz="2400" dirty="0"/>
              <a:t> Севастополю статус </a:t>
            </a:r>
            <a:r>
              <a:rPr lang="ru-RU" sz="2400" dirty="0" err="1"/>
              <a:t>міста</a:t>
            </a:r>
            <a:r>
              <a:rPr lang="ru-RU" sz="2400" dirty="0"/>
              <a:t> РФ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400" dirty="0"/>
              <a:t> </a:t>
            </a:r>
            <a:r>
              <a:rPr lang="ru-RU" sz="2400" b="1" i="1" dirty="0"/>
              <a:t>28 </a:t>
            </a:r>
            <a:r>
              <a:rPr lang="ru-RU" sz="2400" b="1" i="1" dirty="0" err="1"/>
              <a:t>травня</a:t>
            </a:r>
            <a:r>
              <a:rPr lang="ru-RU" sz="2400" b="1" i="1" dirty="0"/>
              <a:t> 1997 р. у </a:t>
            </a:r>
            <a:r>
              <a:rPr lang="ru-RU" sz="2400" b="1" i="1" dirty="0" err="1"/>
              <a:t>Києві</a:t>
            </a:r>
            <a:r>
              <a:rPr lang="ru-RU" sz="2400" b="1" i="1" dirty="0"/>
              <a:t> </a:t>
            </a:r>
            <a:r>
              <a:rPr lang="ru-RU" sz="2400" b="1" i="1" dirty="0" err="1"/>
              <a:t>підписано</a:t>
            </a:r>
            <a:r>
              <a:rPr lang="ru-RU" sz="2400" b="1" i="1" dirty="0"/>
              <a:t> </a:t>
            </a:r>
            <a:r>
              <a:rPr lang="ru-RU" sz="2400" b="1" i="1" dirty="0" err="1"/>
              <a:t>базову</a:t>
            </a:r>
            <a:r>
              <a:rPr lang="ru-RU" sz="2400" b="1" i="1" dirty="0"/>
              <a:t> угоду з </a:t>
            </a:r>
            <a:r>
              <a:rPr lang="ru-RU" sz="2400" b="1" i="1" dirty="0" err="1"/>
              <a:t>Чорноморського</a:t>
            </a:r>
            <a:r>
              <a:rPr lang="ru-RU" sz="2400" b="1" i="1" dirty="0"/>
              <a:t> флоту.</a:t>
            </a:r>
            <a:endParaRPr lang="ru-RU" sz="2400" dirty="0"/>
          </a:p>
        </p:txBody>
      </p:sp>
      <p:pic>
        <p:nvPicPr>
          <p:cNvPr id="8198" name="Picture 6" descr="Картинки по запросу &quot;Договір про дружбу і кордони України з Росією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01" y="0"/>
            <a:ext cx="4136599" cy="232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&quot;Договір про дружбу і кордони України з Росією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знак завершения 1"/>
          <p:cNvSpPr/>
          <p:nvPr/>
        </p:nvSpPr>
        <p:spPr>
          <a:xfrm>
            <a:off x="256903" y="5512527"/>
            <a:ext cx="11678194" cy="1227908"/>
          </a:xfrm>
          <a:prstGeom prst="flowChartTerminator">
            <a:avLst/>
          </a:prstGeom>
          <a:solidFill>
            <a:srgbClr val="F8E55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31 </a:t>
            </a:r>
            <a:r>
              <a:rPr lang="ru-RU" sz="2800" b="1" i="1" dirty="0" err="1">
                <a:solidFill>
                  <a:srgbClr val="002060"/>
                </a:solidFill>
              </a:rPr>
              <a:t>травня</a:t>
            </a:r>
            <a:r>
              <a:rPr lang="ru-RU" sz="2800" b="1" i="1" dirty="0">
                <a:solidFill>
                  <a:srgbClr val="002060"/>
                </a:solidFill>
              </a:rPr>
              <a:t> 1997 р. </a:t>
            </a:r>
            <a:r>
              <a:rPr lang="ru-RU" sz="2800" b="1" i="1" dirty="0" err="1">
                <a:solidFill>
                  <a:srgbClr val="002060"/>
                </a:solidFill>
              </a:rPr>
              <a:t>було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</a:rPr>
              <a:t>підписано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</a:rPr>
              <a:t>Договір</a:t>
            </a:r>
            <a:r>
              <a:rPr lang="ru-RU" sz="2800" b="1" i="1" dirty="0">
                <a:solidFill>
                  <a:srgbClr val="002060"/>
                </a:solidFill>
              </a:rPr>
              <a:t> про дружбу, </a:t>
            </a:r>
            <a:r>
              <a:rPr lang="ru-RU" sz="2800" b="1" i="1" dirty="0" err="1">
                <a:solidFill>
                  <a:srgbClr val="002060"/>
                </a:solidFill>
              </a:rPr>
              <a:t>співробітництво</a:t>
            </a:r>
            <a:r>
              <a:rPr lang="ru-RU" sz="2800" b="1" i="1" dirty="0">
                <a:solidFill>
                  <a:srgbClr val="002060"/>
                </a:solidFill>
              </a:rPr>
              <a:t> і партнерство </a:t>
            </a:r>
            <a:r>
              <a:rPr lang="ru-RU" sz="2800" b="1" i="1" dirty="0" err="1">
                <a:solidFill>
                  <a:srgbClr val="002060"/>
                </a:solidFill>
              </a:rPr>
              <a:t>України</a:t>
            </a:r>
            <a:r>
              <a:rPr lang="ru-RU" sz="2800" b="1" i="1" dirty="0">
                <a:solidFill>
                  <a:srgbClr val="002060"/>
                </a:solidFill>
              </a:rPr>
              <a:t> та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Росії</a:t>
            </a:r>
            <a:r>
              <a:rPr lang="ru-RU" sz="2800" b="1" i="1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4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2724347" y="1301686"/>
            <a:ext cx="6702458" cy="736469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Тривала економічна криза</a:t>
            </a:r>
            <a:endParaRPr lang="ru-RU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0" y="0"/>
            <a:ext cx="12192000" cy="1602557"/>
          </a:xfrm>
          <a:prstGeom prst="downArrowCallout">
            <a:avLst/>
          </a:prstGeom>
          <a:solidFill>
            <a:srgbClr val="2025E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Чинники, </a:t>
            </a:r>
            <a:endParaRPr lang="uk-UA" sz="32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які </a:t>
            </a:r>
            <a:r>
              <a:rPr lang="uk-UA" sz="3200" b="1" dirty="0">
                <a:solidFill>
                  <a:srgbClr val="FFFF00"/>
                </a:solidFill>
              </a:rPr>
              <a:t>негативно впливали на державотворчий процес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168166" y="2141457"/>
            <a:ext cx="7814820" cy="630024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>
                <a:solidFill>
                  <a:schemeClr val="accent1">
                    <a:lumMod val="75000"/>
                  </a:schemeClr>
                </a:solidFill>
              </a:rPr>
              <a:t>Корупція у вищих ешелонах влади</a:t>
            </a:r>
            <a:endParaRPr lang="ru-RU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714106" y="2906206"/>
            <a:ext cx="8815635" cy="670874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>
                <a:solidFill>
                  <a:schemeClr val="accent1">
                    <a:lumMod val="75000"/>
                  </a:schemeClr>
                </a:solidFill>
              </a:rPr>
              <a:t>Невиробленість національної ідеї</a:t>
            </a:r>
            <a:endParaRPr lang="ru-RU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328393" y="3750690"/>
            <a:ext cx="9587060" cy="648879"/>
          </a:xfrm>
          <a:prstGeom prst="flowChartAlternateProcess">
            <a:avLst/>
          </a:prstGeom>
          <a:solidFill>
            <a:srgbClr val="EF790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err="1">
                <a:solidFill>
                  <a:schemeClr val="accent1">
                    <a:lumMod val="75000"/>
                  </a:schemeClr>
                </a:solidFill>
              </a:rPr>
              <a:t>Деформованість</a:t>
            </a: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 і незавершеність формування </a:t>
            </a:r>
            <a:endParaRPr lang="uk-UA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uk-UA" sz="2200" b="1" dirty="0" smtClean="0">
                <a:solidFill>
                  <a:schemeClr val="accent1">
                    <a:lumMod val="75000"/>
                  </a:schemeClr>
                </a:solidFill>
              </a:rPr>
              <a:t>української </a:t>
            </a: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нації</a:t>
            </a:r>
            <a:endParaRPr lang="ru-RU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18327" y="4502871"/>
            <a:ext cx="10407192" cy="65280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>
                <a:solidFill>
                  <a:schemeClr val="accent1">
                    <a:lumMod val="75000"/>
                  </a:schemeClr>
                </a:solidFill>
              </a:rPr>
              <a:t>Розростання тіньового сектору в економіці</a:t>
            </a:r>
            <a:endParaRPr lang="ru-RU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509047" y="5258979"/>
            <a:ext cx="11233607" cy="624526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chemeClr val="accent1">
                    <a:lumMod val="75000"/>
                  </a:schemeClr>
                </a:solidFill>
              </a:rPr>
              <a:t>Різке падіння життєвого рівня населення</a:t>
            </a:r>
            <a:endParaRPr lang="ru-RU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187749" y="5986807"/>
            <a:ext cx="11868347" cy="747467"/>
          </a:xfrm>
          <a:prstGeom prst="flowChartAlternateProcess">
            <a:avLst/>
          </a:prstGeom>
          <a:solidFill>
            <a:srgbClr val="D3E90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Тривала відсутність видимих позитивних зрушень </a:t>
            </a:r>
            <a:r>
              <a:rPr lang="uk-UA" sz="2200" b="1" dirty="0" smtClean="0">
                <a:solidFill>
                  <a:schemeClr val="accent1">
                    <a:lumMod val="75000"/>
                  </a:schemeClr>
                </a:solidFill>
              </a:rPr>
              <a:t>сприяла </a:t>
            </a:r>
          </a:p>
          <a:p>
            <a:pPr algn="ctr"/>
            <a:r>
              <a:rPr lang="uk-UA" sz="2200" b="1" dirty="0" smtClean="0">
                <a:solidFill>
                  <a:schemeClr val="accent1">
                    <a:lumMod val="75000"/>
                  </a:schemeClr>
                </a:solidFill>
              </a:rPr>
              <a:t>поширенню </a:t>
            </a: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апатії в суспільстві</a:t>
            </a:r>
            <a:endParaRPr lang="ru-RU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/>
          <p:cNvSpPr/>
          <p:nvPr/>
        </p:nvSpPr>
        <p:spPr>
          <a:xfrm>
            <a:off x="274320" y="130629"/>
            <a:ext cx="3840480" cy="2834640"/>
          </a:xfrm>
          <a:prstGeom prst="flowChartDocument">
            <a:avLst/>
          </a:prstGeom>
          <a:solidFill>
            <a:srgbClr val="FE907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rgbClr val="002060"/>
                </a:solidFill>
              </a:rPr>
              <a:t>29 вересня </a:t>
            </a:r>
            <a:r>
              <a:rPr lang="uk-UA" sz="2400" b="1" i="1" dirty="0" smtClean="0">
                <a:solidFill>
                  <a:srgbClr val="002060"/>
                </a:solidFill>
              </a:rPr>
              <a:t>2003р</a:t>
            </a:r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r>
              <a:rPr lang="uk-UA" sz="2400" b="1" dirty="0" err="1">
                <a:solidFill>
                  <a:srgbClr val="002060"/>
                </a:solidFill>
              </a:rPr>
              <a:t>Россія</a:t>
            </a:r>
            <a:r>
              <a:rPr lang="uk-UA" sz="2400" b="1" dirty="0">
                <a:solidFill>
                  <a:srgbClr val="002060"/>
                </a:solidFill>
              </a:rPr>
              <a:t> вперше  спробувала вкрасти  в України кусок території – </a:t>
            </a:r>
            <a:endParaRPr lang="uk-UA" sz="24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острів </a:t>
            </a:r>
            <a:r>
              <a:rPr lang="uk-UA" sz="2400" b="1" dirty="0" err="1" smtClean="0">
                <a:solidFill>
                  <a:srgbClr val="002060"/>
                </a:solidFill>
              </a:rPr>
              <a:t>Тузлу</a:t>
            </a:r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8440" name="Picture 8" descr="Картинки по запросу &quot;конфлікт навколо Тузл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55" y="130629"/>
            <a:ext cx="7614242" cy="49842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&quot;конфлікт навколо Тузли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50" y="4463989"/>
            <a:ext cx="27622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Картинки по запросу &quot;конфлікт навколо Тузли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3160101"/>
            <a:ext cx="5107577" cy="35803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Картинки по запросу &quot;конфлікт навколо Тузли фото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653" y="5119671"/>
            <a:ext cx="3500913" cy="162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09916" y="4000827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2003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219303" y="130629"/>
            <a:ext cx="7868194" cy="718457"/>
          </a:xfrm>
          <a:prstGeom prst="flowChartAlternateProcess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</a:rPr>
              <a:t>Прикордонний  конфлікт навколо о. </a:t>
            </a:r>
            <a:r>
              <a:rPr lang="uk-UA" sz="2800" b="1" i="1" dirty="0" err="1" smtClean="0">
                <a:solidFill>
                  <a:schemeClr val="bg1"/>
                </a:solidFill>
              </a:rPr>
              <a:t>Тузла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Картинки по запросу &quot;Харківські угоди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0"/>
            <a:ext cx="6191250" cy="433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&quot;Харківські угоди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121"/>
            <a:ext cx="6757567" cy="42208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96055" y="0"/>
            <a:ext cx="5120640" cy="3317966"/>
          </a:xfrm>
          <a:prstGeom prst="wedgeRoundRectCallout">
            <a:avLst>
              <a:gd name="adj1" fmla="val 78657"/>
              <a:gd name="adj2" fmla="val 36909"/>
              <a:gd name="adj3" fmla="val 16667"/>
            </a:avLst>
          </a:prstGeom>
          <a:solidFill>
            <a:srgbClr val="91A80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>
                <a:solidFill>
                  <a:srgbClr val="FFFF00"/>
                </a:solidFill>
              </a:rPr>
              <a:t>21 </a:t>
            </a:r>
            <a:r>
              <a:rPr lang="ru-RU" sz="2400" b="1" i="1" u="sng" dirty="0" err="1">
                <a:solidFill>
                  <a:srgbClr val="FFFF00"/>
                </a:solidFill>
              </a:rPr>
              <a:t>квітня</a:t>
            </a:r>
            <a:r>
              <a:rPr lang="ru-RU" sz="2400" b="1" i="1" u="sng" dirty="0">
                <a:solidFill>
                  <a:srgbClr val="FFFF00"/>
                </a:solidFill>
              </a:rPr>
              <a:t> 2010 року </a:t>
            </a:r>
            <a:endParaRPr lang="ru-RU" sz="2400" b="1" i="1" u="sng" dirty="0" smtClean="0">
              <a:solidFill>
                <a:srgbClr val="FFFF00"/>
              </a:solidFill>
            </a:endParaRPr>
          </a:p>
          <a:p>
            <a:pPr algn="ctr"/>
            <a:r>
              <a:rPr lang="ru-RU" sz="2400" b="1" i="1" u="sng" dirty="0" smtClean="0">
                <a:solidFill>
                  <a:srgbClr val="FFFF00"/>
                </a:solidFill>
              </a:rPr>
              <a:t>В. Янукович</a:t>
            </a:r>
            <a:r>
              <a:rPr lang="ru-RU" sz="2400" b="1" i="1" dirty="0"/>
              <a:t>, </a:t>
            </a:r>
            <a:r>
              <a:rPr lang="ru-RU" sz="2400" b="1" i="1" dirty="0" err="1" smtClean="0"/>
              <a:t>підписав</a:t>
            </a:r>
            <a:r>
              <a:rPr lang="ru-RU" sz="2400" b="1" i="1" dirty="0" smtClean="0"/>
              <a:t> </a:t>
            </a:r>
          </a:p>
          <a:p>
            <a:pPr algn="ctr"/>
            <a:r>
              <a:rPr lang="ru-RU" sz="2400" b="1" i="1" dirty="0" err="1" smtClean="0"/>
              <a:t>Харківські</a:t>
            </a:r>
            <a:r>
              <a:rPr lang="ru-RU" sz="2400" b="1" i="1" dirty="0" smtClean="0"/>
              <a:t> угоди про </a:t>
            </a:r>
            <a:r>
              <a:rPr lang="ru-RU" sz="2400" b="1" i="1" dirty="0" err="1" smtClean="0"/>
              <a:t>продовження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договіру</a:t>
            </a:r>
            <a:r>
              <a:rPr lang="ru-RU" sz="2400" b="1" i="1" dirty="0" smtClean="0"/>
              <a:t> </a:t>
            </a:r>
            <a:r>
              <a:rPr lang="ru-RU" sz="2400" b="1" i="1" dirty="0"/>
              <a:t>про </a:t>
            </a:r>
            <a:r>
              <a:rPr lang="ru-RU" sz="2400" b="1" i="1" dirty="0" err="1"/>
              <a:t>перебування</a:t>
            </a:r>
            <a:r>
              <a:rPr lang="ru-RU" sz="2400" b="1" i="1" dirty="0"/>
              <a:t> </a:t>
            </a:r>
            <a:r>
              <a:rPr lang="ru-RU" sz="2400" b="1" i="1" dirty="0" err="1"/>
              <a:t>Чорноморського</a:t>
            </a:r>
            <a:r>
              <a:rPr lang="ru-RU" sz="2400" b="1" i="1" dirty="0"/>
              <a:t> флоту </a:t>
            </a:r>
            <a:r>
              <a:rPr lang="ru-RU" sz="2400" b="1" i="1" dirty="0" err="1"/>
              <a:t>Російської</a:t>
            </a:r>
            <a:r>
              <a:rPr lang="ru-RU" sz="2400" b="1" i="1" dirty="0"/>
              <a:t> </a:t>
            </a:r>
            <a:r>
              <a:rPr lang="ru-RU" sz="2400" b="1" i="1" dirty="0" err="1"/>
              <a:t>Федерації</a:t>
            </a:r>
            <a:r>
              <a:rPr lang="ru-RU" sz="2400" b="1" i="1" dirty="0"/>
              <a:t> в </a:t>
            </a:r>
            <a:r>
              <a:rPr lang="ru-RU" sz="2400" b="1" i="1" dirty="0" err="1"/>
              <a:t>Севастополі</a:t>
            </a:r>
            <a:r>
              <a:rPr lang="ru-RU" sz="2400" b="1" i="1" dirty="0"/>
              <a:t> аж до </a:t>
            </a:r>
            <a:r>
              <a:rPr lang="ru-RU" sz="2400" b="1" i="1" dirty="0" smtClean="0"/>
              <a:t>2042р</a:t>
            </a:r>
            <a:endParaRPr lang="ru-RU" sz="2400" b="1" i="1" dirty="0"/>
          </a:p>
        </p:txBody>
      </p:sp>
      <p:pic>
        <p:nvPicPr>
          <p:cNvPr id="10248" name="Picture 8" descr="Картинки по запросу &quot;Харківські угоди фот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64" y="3680375"/>
            <a:ext cx="4484914" cy="30308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6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Анексія Криму - кістка у горлі російського диктатора - Термін оренди бази Чорноморського флоту Російської Федерації у Криму сплину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366" y="-1"/>
            <a:ext cx="10245634" cy="683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 со стрелкой вправо 1"/>
          <p:cNvSpPr/>
          <p:nvPr/>
        </p:nvSpPr>
        <p:spPr>
          <a:xfrm>
            <a:off x="-1" y="-1"/>
            <a:ext cx="4167051" cy="6830423"/>
          </a:xfrm>
          <a:prstGeom prst="rightArrowCallout">
            <a:avLst/>
          </a:prstGeom>
          <a:solidFill>
            <a:srgbClr val="FC8A1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u="sng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Харківські угоди </a:t>
            </a:r>
            <a:r>
              <a:rPr lang="uk-UA" sz="28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підписані Януковичем стали першим кроком на </a:t>
            </a:r>
            <a:r>
              <a:rPr lang="uk-UA" sz="2800" b="1" spc="5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шляху до анексії </a:t>
            </a:r>
            <a:r>
              <a:rPr lang="uk-UA" sz="28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Криму Росією у 2014р</a:t>
            </a:r>
            <a:endParaRPr lang="ru-RU" sz="28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45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0853" y="-74644"/>
            <a:ext cx="84048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РЕЛІГІЙНЕ ЖИТТЯ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ссылка на другую страницу 2"/>
          <p:cNvSpPr/>
          <p:nvPr/>
        </p:nvSpPr>
        <p:spPr>
          <a:xfrm>
            <a:off x="0" y="1054359"/>
            <a:ext cx="12192000" cy="709127"/>
          </a:xfrm>
          <a:prstGeom prst="flowChartOffpageConnector">
            <a:avLst/>
          </a:prstGeom>
          <a:solidFill>
            <a:srgbClr val="F8E5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uk-UA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Релігійне життя в Україні характеризується </a:t>
            </a:r>
            <a:r>
              <a:rPr lang="uk-UA" sz="2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поліконфесійністю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2" descr="Картинки по запросу &quot;Любомир Гузар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242" y="1763486"/>
            <a:ext cx="8823712" cy="50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ятиугольник 4"/>
          <p:cNvSpPr/>
          <p:nvPr/>
        </p:nvSpPr>
        <p:spPr>
          <a:xfrm>
            <a:off x="0" y="1830586"/>
            <a:ext cx="5197151" cy="4851918"/>
          </a:xfrm>
          <a:prstGeom prst="homePlate">
            <a:avLst/>
          </a:prstGeom>
          <a:solidFill>
            <a:srgbClr val="E5855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західних </a:t>
            </a:r>
          </a:p>
          <a:p>
            <a:pPr algn="ctr"/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областях України панівною є Українська греко-католицька церква (УГКЦ). </a:t>
            </a:r>
            <a:endParaRPr lang="uk-UA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Найвпливовішим керівником УГКЦ </a:t>
            </a:r>
          </a:p>
          <a:p>
            <a:pPr algn="ctr"/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був архієпископ</a:t>
            </a:r>
          </a:p>
          <a:p>
            <a:pPr algn="ctr"/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Любомир </a:t>
            </a:r>
            <a:r>
              <a:rPr lang="uk-UA" sz="24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Гузар</a:t>
            </a:r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(1933-2017).</a:t>
            </a:r>
          </a:p>
          <a:p>
            <a:pPr algn="ctr"/>
            <a:endParaRPr lang="ru-RU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8" descr="Картинки по запросу &quot;Любомир Гузар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780" y="2289110"/>
            <a:ext cx="3363670" cy="45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 со стрелкой вверх 6"/>
          <p:cNvSpPr/>
          <p:nvPr/>
        </p:nvSpPr>
        <p:spPr>
          <a:xfrm>
            <a:off x="7355634" y="1518441"/>
            <a:ext cx="4820816" cy="737119"/>
          </a:xfrm>
          <a:prstGeom prst="upArrowCallout">
            <a:avLst/>
          </a:prstGeom>
          <a:solidFill>
            <a:srgbClr val="F8E5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Наявність багатьох релігійних течій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ссылка на другую страницу 1"/>
          <p:cNvSpPr/>
          <p:nvPr/>
        </p:nvSpPr>
        <p:spPr>
          <a:xfrm>
            <a:off x="0" y="0"/>
            <a:ext cx="12192000" cy="1231641"/>
          </a:xfrm>
          <a:prstGeom prst="flowChartOffpageConnector">
            <a:avLst/>
          </a:prstGeom>
          <a:solidFill>
            <a:srgbClr val="F8E5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uk-UA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Українська православна церква розкололась на два патріархату – УПЦ-КП та УПЦ-МП</a:t>
            </a:r>
            <a:endParaRPr lang="ru-RU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7796" y="1147865"/>
            <a:ext cx="10216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УПЦ-</a:t>
            </a:r>
            <a:r>
              <a:rPr lang="ru-RU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Київського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>патріархату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6" descr="Картинки по запросу &quot;Василь Романюк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" y="2071196"/>
            <a:ext cx="3385626" cy="470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Картинки по запросу &quot;Філарет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17" y="2071195"/>
            <a:ext cx="3700139" cy="47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 со стрелкой влево 5"/>
          <p:cNvSpPr/>
          <p:nvPr/>
        </p:nvSpPr>
        <p:spPr>
          <a:xfrm>
            <a:off x="2323322" y="2071196"/>
            <a:ext cx="3797559" cy="4703471"/>
          </a:xfrm>
          <a:prstGeom prst="leftArrowCallout">
            <a:avLst/>
          </a:prstGeom>
          <a:solidFill>
            <a:srgbClr val="FE907E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Патріарх </a:t>
            </a: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УПЦ-КП</a:t>
            </a: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Володимир</a:t>
            </a: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(у миру </a:t>
            </a: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Василь </a:t>
            </a: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Романюк)</a:t>
            </a: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(1993-1995)</a:t>
            </a:r>
            <a:endParaRPr lang="ru-RU" sz="2800" b="1" dirty="0">
              <a:ln w="0"/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8502367" y="2040921"/>
            <a:ext cx="3611586" cy="4733746"/>
          </a:xfrm>
          <a:prstGeom prst="leftArrowCallout">
            <a:avLst/>
          </a:prstGeom>
          <a:solidFill>
            <a:srgbClr val="EF7903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Патріарх</a:t>
            </a: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УПЦ-КП</a:t>
            </a: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Філарет</a:t>
            </a:r>
          </a:p>
          <a:p>
            <a:pPr algn="ctr"/>
            <a:r>
              <a:rPr lang="uk-U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(з 1995р)</a:t>
            </a:r>
          </a:p>
          <a:p>
            <a:pPr algn="ctr"/>
            <a:endParaRPr lang="ru-RU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218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7472" y="0"/>
            <a:ext cx="102755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025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Українська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025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025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автокефальна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025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025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православна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025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025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церква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025E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(УАПЦ)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2025E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 descr="Картинки по запросу &quot;Володимир Ярема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64" y="1754326"/>
            <a:ext cx="6655608" cy="499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92360" y="2102498"/>
            <a:ext cx="4805265" cy="3909526"/>
          </a:xfrm>
          <a:prstGeom prst="wedgeRoundRectCallout">
            <a:avLst>
              <a:gd name="adj1" fmla="val 76643"/>
              <a:gd name="adj2" fmla="val 65603"/>
              <a:gd name="adj3" fmla="val 16667"/>
            </a:avLst>
          </a:prstGeom>
          <a:solidFill>
            <a:srgbClr val="FD9D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/>
                <a:solidFill>
                  <a:srgbClr val="2025EC"/>
                </a:solidFill>
              </a:rPr>
              <a:t>Після смерті у 1993р. патріарха УАПЦ Мстислава, її патріархом став Володимир Ярема (до 2000р.)</a:t>
            </a:r>
            <a:endParaRPr lang="ru-RU" sz="3200" b="1" dirty="0">
              <a:ln/>
              <a:solidFill>
                <a:srgbClr val="2025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1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&quot;Україна на міжнародній арені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31" y="0"/>
            <a:ext cx="10287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документ 4"/>
          <p:cNvSpPr/>
          <p:nvPr/>
        </p:nvSpPr>
        <p:spPr>
          <a:xfrm>
            <a:off x="0" y="0"/>
            <a:ext cx="3253273" cy="4721290"/>
          </a:xfrm>
          <a:prstGeom prst="flowChartDocument">
            <a:avLst/>
          </a:prstGeom>
          <a:solidFill>
            <a:srgbClr val="91A80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До 2004р Україну на міжнародній арені визнали 162 країни в світі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65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цікаво знати про Україну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8" y="0"/>
            <a:ext cx="11155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685" y="380890"/>
            <a:ext cx="120613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Цікаво</a:t>
            </a:r>
            <a:r>
              <a:rPr lang="ru-RU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знати про </a:t>
            </a:r>
            <a:r>
              <a:rPr lang="ru-RU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Україну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42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Поява в Україні інтернету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31474" y="0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1992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30" name="Picture 6" descr="Картинки по запросу &quot;Поява в Україні інтернету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81" y="1569660"/>
            <a:ext cx="7500502" cy="420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4519749" y="5603967"/>
            <a:ext cx="7671700" cy="125403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chemeClr val="tx1"/>
                </a:solidFill>
              </a:rPr>
              <a:t>В Україні з</a:t>
            </a:r>
            <a:r>
              <a:rPr lang="en-US" sz="4000" b="1" i="1" dirty="0" smtClean="0">
                <a:solidFill>
                  <a:schemeClr val="tx1"/>
                </a:solidFill>
              </a:rPr>
              <a:t>’</a:t>
            </a:r>
            <a:r>
              <a:rPr lang="uk-UA" sz="4000" b="1" i="1" dirty="0" smtClean="0">
                <a:solidFill>
                  <a:schemeClr val="tx1"/>
                </a:solidFill>
              </a:rPr>
              <a:t>явився перший український Інтернет</a:t>
            </a:r>
            <a:endParaRPr lang="ru-RU" sz="4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&quot;поява мобільного звязку в Україні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08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&quot;поява мобільного звязку в Україні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08"/>
            <a:ext cx="4585063" cy="68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138160" y="-1"/>
            <a:ext cx="4053840" cy="2286001"/>
          </a:xfrm>
          <a:prstGeom prst="roundRect">
            <a:avLst/>
          </a:prstGeom>
          <a:solidFill>
            <a:srgbClr val="F8E5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Поява </a:t>
            </a:r>
            <a:r>
              <a:rPr lang="uk-U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Україні</a:t>
            </a:r>
            <a:endParaRPr lang="ru-RU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першого мобільного зв</a:t>
            </a:r>
            <a:r>
              <a:rPr lang="en-US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’</a:t>
            </a:r>
            <a:r>
              <a:rPr lang="uk-UA" sz="36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язку</a:t>
            </a:r>
            <a:endParaRPr lang="ru-RU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83129" y="2417656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1993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539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право 1"/>
          <p:cNvSpPr/>
          <p:nvPr/>
        </p:nvSpPr>
        <p:spPr>
          <a:xfrm>
            <a:off x="167951" y="130629"/>
            <a:ext cx="7212563" cy="6568751"/>
          </a:xfrm>
          <a:prstGeom prst="rightArrow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Важливим чинником на шляху утвердження молодої держави була розбудова державних структур, утвердження атрибутів нової країни</a:t>
            </a:r>
            <a:endParaRPr lang="ru-RU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316825" y="130629"/>
            <a:ext cx="5626360" cy="209005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Закон ,,Про державний кордон України”</a:t>
            </a:r>
            <a:endParaRPr lang="ru-RU" sz="3200" b="1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511144" y="2470279"/>
            <a:ext cx="4572000" cy="188944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назва ,,УРСР” замінена на ,,Україну”</a:t>
            </a:r>
            <a:endParaRPr lang="ru-RU" sz="3200" b="1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550090" y="4609321"/>
            <a:ext cx="5243806" cy="209005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Закон ,,Про громадянство України</a:t>
            </a:r>
            <a:r>
              <a:rPr lang="uk-UA" sz="32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 </a:t>
            </a:r>
            <a:endParaRPr lang="ru-RU" sz="32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1268" y="2953338"/>
            <a:ext cx="1736374" cy="923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1991</a:t>
            </a:r>
            <a:endParaRPr lang="ru-RU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77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Картинки по запросу &quot;Іван Каденюк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09" y="0"/>
            <a:ext cx="5477691" cy="684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13210" y="139336"/>
            <a:ext cx="5904411" cy="3931920"/>
          </a:xfrm>
          <a:prstGeom prst="wedgeRoundRectCallout">
            <a:avLst>
              <a:gd name="adj1" fmla="val 76955"/>
              <a:gd name="adj2" fmla="val 69809"/>
              <a:gd name="adj3" fmla="val 16667"/>
            </a:avLst>
          </a:prstGeom>
          <a:solidFill>
            <a:srgbClr val="FC8A1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 1997-му в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Україні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з'явився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перший космонавт – ним став 46-річний полковник ВПС </a:t>
            </a:r>
            <a:endParaRPr lang="ru-RU" sz="24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3200" b="1" spc="50" dirty="0" err="1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Леонід</a:t>
            </a:r>
            <a:r>
              <a:rPr lang="ru-RU" sz="3200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200" b="1" spc="50" dirty="0" err="1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Каденюк</a:t>
            </a:r>
            <a:r>
              <a:rPr lang="ru-RU" sz="2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уродженець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Буковини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</a:t>
            </a:r>
            <a:endParaRPr lang="ru-RU" sz="2400" b="1" spc="50" dirty="0" smtClean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2400" b="1" spc="50" dirty="0" err="1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Свій</a:t>
            </a:r>
            <a:r>
              <a:rPr lang="ru-RU" sz="2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16-добовий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політ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він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здійснив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на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американському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шатлі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"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Колумбія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", тому самому,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що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в 2003-му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вибухнув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під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час посадки разом з </a:t>
            </a:r>
            <a:r>
              <a:rPr lang="ru-RU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екіпажем</a:t>
            </a: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13320" name="Picture 8" descr="Картинки по запросу &quot;Іван Каденюк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91" y="4146427"/>
            <a:ext cx="3256170" cy="259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98361" y="4661351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1997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5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2992" y="155819"/>
            <a:ext cx="27110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1998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5362" name="Picture 2" descr="Картинки по запросу &quot;Борис Патон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0" y="983240"/>
            <a:ext cx="8808720" cy="58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задержка 5"/>
          <p:cNvSpPr/>
          <p:nvPr/>
        </p:nvSpPr>
        <p:spPr>
          <a:xfrm>
            <a:off x="0" y="1808745"/>
            <a:ext cx="4376057" cy="5042263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Першим </a:t>
            </a:r>
            <a:r>
              <a:rPr lang="ru-RU" sz="4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її</a:t>
            </a:r>
            <a:r>
              <a:rPr lang="ru-RU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отримав</a:t>
            </a:r>
            <a:r>
              <a:rPr lang="ru-RU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науковець</a:t>
            </a:r>
            <a:r>
              <a:rPr lang="ru-RU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Борис </a:t>
            </a:r>
            <a:r>
              <a:rPr lang="ru-RU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Патон</a:t>
            </a:r>
            <a:endParaRPr lang="ru-RU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2866432" y="1"/>
            <a:ext cx="9325568" cy="1395992"/>
          </a:xfrm>
          <a:prstGeom prst="homePlate">
            <a:avLst/>
          </a:prstGeom>
          <a:solidFill>
            <a:srgbClr val="F8E5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Україні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встановили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премію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 </a:t>
            </a:r>
            <a:endParaRPr lang="ru-RU" sz="36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3"/>
              </a:rPr>
              <a:t>“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3"/>
              </a:rPr>
              <a:t>Герой </a:t>
            </a:r>
            <a:r>
              <a:rPr lang="ru-RU" sz="3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3"/>
              </a:rPr>
              <a:t>України</a:t>
            </a:r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3"/>
              </a:rPr>
              <a:t>”</a:t>
            </a:r>
            <a:r>
              <a:rPr lang="ru-RU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68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Закриття ЧАЕС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83" y="17654"/>
            <a:ext cx="10583917" cy="68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&quot;Закриття ЧАЕС фото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4"/>
            <a:ext cx="4876205" cy="274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47579" y="-234363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2000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Блок-схема: ссылка на другую страницу 2"/>
          <p:cNvSpPr/>
          <p:nvPr/>
        </p:nvSpPr>
        <p:spPr>
          <a:xfrm>
            <a:off x="-1" y="3012537"/>
            <a:ext cx="2618509" cy="3477491"/>
          </a:xfrm>
          <a:prstGeom prst="flowChartOffpageConnector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/>
              <a:t>Закрито ЧАЕС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148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&quot;Яна Клочкова фото на олімпійських іграх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7" y="0"/>
            <a:ext cx="4550229" cy="68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Картинки по запросу &quot;Яна Клочкова фото на олімпійських іграх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968" y="1465157"/>
            <a:ext cx="4664619" cy="522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35756" y="0"/>
            <a:ext cx="29418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2000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522513"/>
            <a:ext cx="3762103" cy="5878287"/>
          </a:xfrm>
          <a:prstGeom prst="roundRect">
            <a:avLst/>
          </a:prstGeom>
          <a:solidFill>
            <a:srgbClr val="FE907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У 2000р на </a:t>
            </a:r>
            <a:r>
              <a:rPr lang="ru-RU" sz="3200" b="1" dirty="0" err="1">
                <a:solidFill>
                  <a:srgbClr val="002060"/>
                </a:solidFill>
              </a:rPr>
              <a:t>Олімпійських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іграх</a:t>
            </a:r>
            <a:r>
              <a:rPr lang="ru-RU" sz="3200" b="1" dirty="0">
                <a:solidFill>
                  <a:srgbClr val="002060"/>
                </a:solidFill>
              </a:rPr>
              <a:t> у </a:t>
            </a:r>
            <a:r>
              <a:rPr lang="ru-RU" sz="3200" b="1" dirty="0" err="1">
                <a:solidFill>
                  <a:srgbClr val="002060"/>
                </a:solidFill>
              </a:rPr>
              <a:t>Сіднеї</a:t>
            </a:r>
            <a:r>
              <a:rPr lang="ru-RU" sz="3200" b="1" dirty="0">
                <a:solidFill>
                  <a:srgbClr val="002060"/>
                </a:solidFill>
              </a:rPr>
              <a:t> «золота </a:t>
            </a:r>
            <a:r>
              <a:rPr lang="ru-RU" sz="3200" b="1" dirty="0" err="1">
                <a:solidFill>
                  <a:srgbClr val="002060"/>
                </a:solidFill>
              </a:rPr>
              <a:t>рибка</a:t>
            </a:r>
            <a:r>
              <a:rPr lang="ru-RU" sz="3200" b="1" dirty="0">
                <a:solidFill>
                  <a:srgbClr val="002060"/>
                </a:solidFill>
              </a:rPr>
              <a:t>» Яна </a:t>
            </a:r>
            <a:r>
              <a:rPr lang="ru-RU" sz="3200" b="1" dirty="0" err="1">
                <a:solidFill>
                  <a:srgbClr val="002060"/>
                </a:solidFill>
              </a:rPr>
              <a:t>Клочкова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вперше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завойовує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нагороду</a:t>
            </a:r>
            <a:r>
              <a:rPr lang="ru-RU" sz="3200" b="1" dirty="0">
                <a:solidFill>
                  <a:srgbClr val="002060"/>
                </a:solidFill>
              </a:rPr>
              <a:t> з </a:t>
            </a:r>
            <a:r>
              <a:rPr lang="ru-RU" sz="3200" b="1" dirty="0" err="1">
                <a:solidFill>
                  <a:srgbClr val="002060"/>
                </a:solidFill>
              </a:rPr>
              <a:t>плавання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5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Картинки по запросу &quot;Візит папи Римського в Україну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272" y="0"/>
            <a:ext cx="60007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&quot;Візит папи Римського в Україну фот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8" y="3127737"/>
            <a:ext cx="5529943" cy="36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документ 6"/>
          <p:cNvSpPr/>
          <p:nvPr/>
        </p:nvSpPr>
        <p:spPr>
          <a:xfrm>
            <a:off x="214948" y="354904"/>
            <a:ext cx="5590902" cy="5617029"/>
          </a:xfrm>
          <a:prstGeom prst="flowChartDocumen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err="1" smtClean="0">
                <a:solidFill>
                  <a:srgbClr val="002060"/>
                </a:solidFill>
              </a:rPr>
              <a:t>Відбувся</a:t>
            </a:r>
            <a:r>
              <a:rPr lang="ru-RU" sz="4000" b="1" i="1" dirty="0" smtClean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т</a:t>
            </a:r>
            <a:r>
              <a:rPr lang="ru-RU" sz="4000" b="1" i="1" dirty="0" err="1" smtClean="0">
                <a:solidFill>
                  <a:srgbClr val="002060"/>
                </a:solidFill>
              </a:rPr>
              <a:t>риденний</a:t>
            </a:r>
            <a:r>
              <a:rPr lang="ru-RU" sz="4000" b="1" i="1" dirty="0" smtClean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візит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глави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smtClean="0">
                <a:solidFill>
                  <a:srgbClr val="002060"/>
                </a:solidFill>
              </a:rPr>
              <a:t>Ватикану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 </a:t>
            </a:r>
            <a:r>
              <a:rPr lang="ru-RU" sz="4000" b="1" i="1" dirty="0">
                <a:solidFill>
                  <a:srgbClr val="002060"/>
                </a:solidFill>
              </a:rPr>
              <a:t>в </a:t>
            </a:r>
            <a:r>
              <a:rPr lang="ru-RU" sz="4000" b="1" i="1" dirty="0" err="1">
                <a:solidFill>
                  <a:srgbClr val="002060"/>
                </a:solidFill>
              </a:rPr>
              <a:t>Україну</a:t>
            </a:r>
            <a:r>
              <a:rPr lang="ru-RU" sz="4000" b="1" i="1" dirty="0">
                <a:solidFill>
                  <a:srgbClr val="002060"/>
                </a:solidFill>
              </a:rPr>
              <a:t>. </a:t>
            </a:r>
            <a:endParaRPr lang="ru-RU" sz="40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4000" b="1" i="1" dirty="0" err="1" smtClean="0">
                <a:solidFill>
                  <a:srgbClr val="002060"/>
                </a:solidFill>
              </a:rPr>
              <a:t>Іоан</a:t>
            </a:r>
            <a:r>
              <a:rPr lang="ru-RU" sz="4000" b="1" i="1" dirty="0" smtClean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Павло</a:t>
            </a:r>
            <a:r>
              <a:rPr lang="ru-RU" sz="4000" b="1" i="1" dirty="0">
                <a:solidFill>
                  <a:srgbClr val="002060"/>
                </a:solidFill>
              </a:rPr>
              <a:t> ІІ </a:t>
            </a:r>
            <a:r>
              <a:rPr lang="ru-RU" sz="4000" b="1" i="1" dirty="0" err="1">
                <a:solidFill>
                  <a:srgbClr val="002060"/>
                </a:solidFill>
              </a:rPr>
              <a:t>провів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богослужіння</a:t>
            </a:r>
            <a:r>
              <a:rPr lang="ru-RU" sz="4000" b="1" i="1" dirty="0">
                <a:solidFill>
                  <a:srgbClr val="002060"/>
                </a:solidFill>
              </a:rPr>
              <a:t> в </a:t>
            </a:r>
            <a:r>
              <a:rPr lang="ru-RU" sz="4000" b="1" i="1" dirty="0" err="1">
                <a:solidFill>
                  <a:srgbClr val="002060"/>
                </a:solidFill>
              </a:rPr>
              <a:t>Києві</a:t>
            </a:r>
            <a:r>
              <a:rPr lang="ru-RU" sz="4000" b="1" i="1" dirty="0">
                <a:solidFill>
                  <a:srgbClr val="002060"/>
                </a:solidFill>
              </a:rPr>
              <a:t> та </a:t>
            </a:r>
            <a:r>
              <a:rPr lang="ru-RU" sz="4000" b="1" i="1" dirty="0" err="1">
                <a:solidFill>
                  <a:srgbClr val="002060"/>
                </a:solidFill>
              </a:rPr>
              <a:t>Львові</a:t>
            </a:r>
            <a:r>
              <a:rPr lang="ru-RU" sz="4000" b="1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77285" y="5187103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2001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23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&quot;перепис населення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0" y="4105469"/>
            <a:ext cx="5812971" cy="2752531"/>
          </a:xfrm>
          <a:prstGeom prst="homePlate">
            <a:avLst/>
          </a:prstGeom>
          <a:solidFill>
            <a:srgbClr val="2025E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err="1"/>
              <a:t>Відбувся</a:t>
            </a:r>
            <a:r>
              <a:rPr lang="ru-RU" sz="3200" b="1" i="1" dirty="0"/>
              <a:t> перший </a:t>
            </a:r>
            <a:r>
              <a:rPr lang="ru-RU" sz="3200" b="1" i="1" dirty="0" err="1"/>
              <a:t>перепис</a:t>
            </a:r>
            <a:r>
              <a:rPr lang="ru-RU" sz="3200" b="1" i="1" dirty="0"/>
              <a:t> </a:t>
            </a:r>
            <a:r>
              <a:rPr lang="ru-RU" sz="3200" b="1" i="1" dirty="0" err="1"/>
              <a:t>населення</a:t>
            </a:r>
            <a:r>
              <a:rPr lang="ru-RU" sz="3200" b="1" i="1" dirty="0"/>
              <a:t> </a:t>
            </a:r>
            <a:r>
              <a:rPr lang="ru-RU" sz="3200" b="1" i="1" dirty="0" err="1"/>
              <a:t>України</a:t>
            </a:r>
            <a:r>
              <a:rPr lang="ru-RU" sz="3200" b="1" i="1" dirty="0"/>
              <a:t>, </a:t>
            </a:r>
            <a:r>
              <a:rPr lang="ru-RU" sz="3200" b="1" i="1" dirty="0" err="1"/>
              <a:t>який</a:t>
            </a:r>
            <a:r>
              <a:rPr lang="ru-RU" sz="3200" b="1" i="1" dirty="0"/>
              <a:t> </a:t>
            </a:r>
            <a:r>
              <a:rPr lang="ru-RU" sz="3200" b="1" i="1" dirty="0" err="1"/>
              <a:t>нарахував</a:t>
            </a:r>
            <a:r>
              <a:rPr lang="ru-RU" sz="3200" b="1" i="1" dirty="0"/>
              <a:t> 48,4 </a:t>
            </a:r>
            <a:r>
              <a:rPr lang="ru-RU" sz="3200" b="1" i="1" dirty="0" err="1"/>
              <a:t>мільйони</a:t>
            </a:r>
            <a:r>
              <a:rPr lang="ru-RU" sz="3200" b="1" i="1" dirty="0"/>
              <a:t> </a:t>
            </a:r>
            <a:r>
              <a:rPr lang="ru-RU" sz="3200" b="1" i="1" dirty="0" err="1"/>
              <a:t>громадян</a:t>
            </a:r>
            <a:r>
              <a:rPr lang="ru-RU" sz="3200" b="1" i="1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31771" y="-74445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2001</a:t>
            </a:r>
            <a:endParaRPr lang="ru-RU" sz="9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85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Андрій Шевченко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09" y="148805"/>
            <a:ext cx="8044452" cy="65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документ 3"/>
          <p:cNvSpPr/>
          <p:nvPr/>
        </p:nvSpPr>
        <p:spPr>
          <a:xfrm>
            <a:off x="261256" y="2037805"/>
            <a:ext cx="4114800" cy="4140926"/>
          </a:xfrm>
          <a:prstGeom prst="flowChartDocument">
            <a:avLst/>
          </a:prstGeom>
          <a:solidFill>
            <a:srgbClr val="FC8A1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У </a:t>
            </a:r>
            <a:r>
              <a:rPr lang="ru-RU" sz="2800" b="1" dirty="0" err="1">
                <a:solidFill>
                  <a:srgbClr val="002060"/>
                </a:solidFill>
              </a:rPr>
              <a:t>складі</a:t>
            </a:r>
            <a:r>
              <a:rPr lang="ru-RU" sz="2800" b="1" dirty="0">
                <a:solidFill>
                  <a:srgbClr val="002060"/>
                </a:solidFill>
              </a:rPr>
              <a:t> ФК «</a:t>
            </a:r>
            <a:r>
              <a:rPr lang="ru-RU" sz="2800" b="1" dirty="0" err="1">
                <a:solidFill>
                  <a:srgbClr val="002060"/>
                </a:solidFill>
              </a:rPr>
              <a:t>Мілан</a:t>
            </a:r>
            <a:r>
              <a:rPr lang="ru-RU" sz="2800" b="1" dirty="0">
                <a:solidFill>
                  <a:srgbClr val="002060"/>
                </a:solidFill>
              </a:rPr>
              <a:t>» </a:t>
            </a:r>
            <a:r>
              <a:rPr lang="ru-RU" sz="2800" b="1" i="1" u="sng" dirty="0" err="1">
                <a:solidFill>
                  <a:schemeClr val="bg1"/>
                </a:solidFill>
              </a:rPr>
              <a:t>Андрій</a:t>
            </a:r>
            <a:r>
              <a:rPr lang="ru-RU" sz="2800" b="1" i="1" u="sng" dirty="0">
                <a:solidFill>
                  <a:schemeClr val="bg1"/>
                </a:solidFill>
              </a:rPr>
              <a:t> Шевченко </a:t>
            </a:r>
            <a:r>
              <a:rPr lang="ru-RU" sz="2800" b="1" dirty="0" err="1" smtClean="0">
                <a:solidFill>
                  <a:srgbClr val="002060"/>
                </a:solidFill>
              </a:rPr>
              <a:t>стає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першим </a:t>
            </a:r>
            <a:r>
              <a:rPr lang="ru-RU" sz="2800" b="1" dirty="0" err="1">
                <a:solidFill>
                  <a:srgbClr val="002060"/>
                </a:solidFill>
              </a:rPr>
              <a:t>українським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футболістом</a:t>
            </a:r>
            <a:r>
              <a:rPr lang="ru-RU" sz="2800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який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виграв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Лігу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Чемпіонів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9472" y="308475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2003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22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Руслана ЄВРО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3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8138160" y="230777"/>
            <a:ext cx="3927565" cy="3061063"/>
          </a:xfrm>
          <a:prstGeom prst="wedgeRoundRectCallout">
            <a:avLst>
              <a:gd name="adj1" fmla="val -108638"/>
              <a:gd name="adj2" fmla="val 45811"/>
              <a:gd name="adj3" fmla="val 16667"/>
            </a:avLst>
          </a:prstGeom>
          <a:solidFill>
            <a:srgbClr val="FC8A1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>
                <a:solidFill>
                  <a:srgbClr val="002060"/>
                </a:solidFill>
              </a:rPr>
              <a:t>Руслана стає першою переможницею конкурсу Євробачення від України із піснею «</a:t>
            </a:r>
            <a:r>
              <a:rPr lang="en-US" sz="2400" b="1">
                <a:solidFill>
                  <a:srgbClr val="002060"/>
                </a:solidFill>
              </a:rPr>
              <a:t>Wild Dances». </a:t>
            </a:r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712" y="4312809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2004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69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0260" y="721228"/>
            <a:ext cx="27110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2004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4338" name="Picture 2" descr="Українці отримали українські паспорти. Фото: Український інтерес/Владислав Недашківськ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0325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260" y="4139"/>
            <a:ext cx="27110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2004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169818" y="1444503"/>
            <a:ext cx="4140926" cy="398964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 2004р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 err="1"/>
              <a:t>українці</a:t>
            </a:r>
            <a:r>
              <a:rPr lang="ru-RU" sz="2400" b="1" dirty="0"/>
              <a:t> </a:t>
            </a:r>
            <a:r>
              <a:rPr lang="ru-RU" sz="2400" b="1" dirty="0" err="1"/>
              <a:t>отримали</a:t>
            </a:r>
            <a:r>
              <a:rPr lang="ru-RU" sz="2400" b="1" dirty="0"/>
              <a:t> </a:t>
            </a:r>
            <a:r>
              <a:rPr lang="ru-RU" sz="2400" b="1" dirty="0" err="1"/>
              <a:t>нові</a:t>
            </a:r>
            <a:r>
              <a:rPr lang="ru-RU" sz="2400" b="1" dirty="0"/>
              <a:t> </a:t>
            </a:r>
            <a:r>
              <a:rPr lang="ru-RU" sz="2400" b="1" dirty="0" err="1"/>
              <a:t>паспорти</a:t>
            </a:r>
            <a:r>
              <a:rPr lang="ru-RU" sz="2400" b="1" dirty="0"/>
              <a:t>. 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/>
              <a:t>книжечка </a:t>
            </a:r>
            <a:r>
              <a:rPr lang="ru-RU" sz="2400" b="1" dirty="0" err="1"/>
              <a:t>синього</a:t>
            </a:r>
            <a:r>
              <a:rPr lang="ru-RU" sz="2400" b="1" dirty="0"/>
              <a:t> </a:t>
            </a:r>
            <a:r>
              <a:rPr lang="ru-RU" sz="2400" b="1" dirty="0" err="1"/>
              <a:t>кольору</a:t>
            </a:r>
            <a:r>
              <a:rPr lang="ru-RU" sz="2400" b="1" dirty="0"/>
              <a:t> з </a:t>
            </a:r>
            <a:r>
              <a:rPr lang="ru-RU" sz="2400" b="1" dirty="0" err="1"/>
              <a:t>тризубом</a:t>
            </a:r>
            <a:r>
              <a:rPr lang="ru-RU" sz="2400" b="1" dirty="0"/>
              <a:t> на </a:t>
            </a:r>
            <a:r>
              <a:rPr lang="ru-RU" sz="2400" b="1" dirty="0" err="1"/>
              <a:t>палітурці</a:t>
            </a:r>
            <a:r>
              <a:rPr lang="ru-RU" sz="2400" b="1" dirty="0"/>
              <a:t>.</a:t>
            </a:r>
          </a:p>
          <a:p>
            <a:r>
              <a:rPr lang="ru-RU" dirty="0">
                <a:hlinkClick r:id="rId3"/>
              </a:rPr>
              <a:t/>
            </a:r>
            <a:br>
              <a:rPr lang="ru-RU" dirty="0">
                <a:hlinkClick r:id="rId3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1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84" y="0"/>
            <a:ext cx="12202184" cy="68881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35631" y="74845"/>
            <a:ext cx="29418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2008</a:t>
            </a:r>
            <a:endParaRPr lang="ru-RU" sz="9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10184" y="5561045"/>
            <a:ext cx="12202184" cy="1327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Вперше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відбулося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зовнішнє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незалежне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оцінювання</a:t>
            </a:r>
            <a:r>
              <a:rPr lang="ru-RU" sz="3200" b="1" dirty="0">
                <a:solidFill>
                  <a:srgbClr val="FFFF00"/>
                </a:solidFill>
              </a:rPr>
              <a:t> (ЗНО) </a:t>
            </a:r>
            <a:r>
              <a:rPr lang="ru-RU" sz="3200" b="1" dirty="0" err="1">
                <a:solidFill>
                  <a:srgbClr val="FFFF00"/>
                </a:solidFill>
              </a:rPr>
              <a:t>школярів</a:t>
            </a:r>
            <a:r>
              <a:rPr lang="ru-RU" sz="3200" b="1" dirty="0">
                <a:solidFill>
                  <a:srgbClr val="FFFF00"/>
                </a:solidFill>
              </a:rPr>
              <a:t>, яке </a:t>
            </a:r>
            <a:r>
              <a:rPr lang="ru-RU" sz="3200" b="1" dirty="0" err="1">
                <a:solidFill>
                  <a:srgbClr val="FFFF00"/>
                </a:solidFill>
              </a:rPr>
              <a:t>замінило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вступні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іспити</a:t>
            </a:r>
            <a:r>
              <a:rPr lang="ru-RU" sz="3200" b="1" dirty="0">
                <a:solidFill>
                  <a:srgbClr val="FFFF00"/>
                </a:solidFill>
              </a:rPr>
              <a:t> до </a:t>
            </a:r>
            <a:r>
              <a:rPr lang="ru-RU" sz="3200" b="1" dirty="0" err="1" smtClean="0">
                <a:solidFill>
                  <a:srgbClr val="FFFF00"/>
                </a:solidFill>
              </a:rPr>
              <a:t>вишів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карта сучасної Україн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5" y="0"/>
            <a:ext cx="11236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3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заставка про Україну фот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24"/>
            <a:ext cx="12192001" cy="687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5548" y="382756"/>
            <a:ext cx="105609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ЛЮБІТЬ УКРАЇНУ!</a:t>
            </a:r>
            <a:endParaRPr lang="ru-RU" sz="9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9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3821</TotalTime>
  <Words>2276</Words>
  <Application>Microsoft Office PowerPoint</Application>
  <PresentationFormat>Широкоэкранный</PresentationFormat>
  <Paragraphs>367</Paragraphs>
  <Slides>90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7" baseType="lpstr">
      <vt:lpstr>Arial Black</vt:lpstr>
      <vt:lpstr>Calibri</vt:lpstr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175</cp:revision>
  <dcterms:created xsi:type="dcterms:W3CDTF">2020-03-03T19:35:47Z</dcterms:created>
  <dcterms:modified xsi:type="dcterms:W3CDTF">2020-03-22T23:31:49Z</dcterms:modified>
</cp:coreProperties>
</file>