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6" r:id="rId2"/>
    <p:sldMasterId id="2147483714" r:id="rId3"/>
  </p:sldMasterIdLst>
  <p:sldIdLst>
    <p:sldId id="256" r:id="rId4"/>
    <p:sldId id="259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69" r:id="rId15"/>
    <p:sldId id="266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98" r:id="rId26"/>
    <p:sldId id="279" r:id="rId27"/>
    <p:sldId id="280" r:id="rId28"/>
    <p:sldId id="282" r:id="rId29"/>
    <p:sldId id="283" r:id="rId30"/>
    <p:sldId id="284" r:id="rId31"/>
    <p:sldId id="267" r:id="rId32"/>
    <p:sldId id="288" r:id="rId33"/>
    <p:sldId id="289" r:id="rId34"/>
    <p:sldId id="290" r:id="rId35"/>
    <p:sldId id="291" r:id="rId36"/>
    <p:sldId id="292" r:id="rId37"/>
    <p:sldId id="293" r:id="rId38"/>
    <p:sldId id="281" r:id="rId39"/>
    <p:sldId id="294" r:id="rId40"/>
    <p:sldId id="295" r:id="rId41"/>
    <p:sldId id="297" r:id="rId42"/>
    <p:sldId id="296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55C"/>
    <a:srgbClr val="B5FC02"/>
    <a:srgbClr val="B16DFB"/>
    <a:srgbClr val="FA5C04"/>
    <a:srgbClr val="C7FD41"/>
    <a:srgbClr val="FC7084"/>
    <a:srgbClr val="FC5A71"/>
    <a:srgbClr val="FCF737"/>
    <a:srgbClr val="AB0AEC"/>
    <a:srgbClr val="9A48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74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65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981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5768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70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68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689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318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246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545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66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648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016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527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324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267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2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442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38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9035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913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8271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7529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6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8320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054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6934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394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461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950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0709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812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99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3003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2080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5222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239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699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833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226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16221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390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4944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814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7724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8359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0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36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250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954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091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74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2010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F2577A2-27D6-4D40-8242-2BB4FF82C5FB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27B6A-EABD-4958-9B5E-78F3BC0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7362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58448" cy="490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4839" y="4170984"/>
            <a:ext cx="1048876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«ШЕСТИДЕСЯТНИКИ»</a:t>
            </a:r>
          </a:p>
          <a:p>
            <a:pPr algn="ctr"/>
            <a:r>
              <a:rPr lang="uk-UA" sz="5400" b="1" dirty="0" smtClean="0">
                <a:ln w="2857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Зародження дисидентського</a:t>
            </a:r>
          </a:p>
          <a:p>
            <a:pPr algn="ctr"/>
            <a:r>
              <a:rPr lang="uk-UA" sz="5400" b="1" dirty="0" smtClean="0">
                <a:ln w="2857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руху</a:t>
            </a:r>
            <a:endParaRPr lang="ru-RU" sz="5400" b="1" dirty="0">
              <a:ln w="2857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8696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0653" cy="688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документ 1"/>
          <p:cNvSpPr/>
          <p:nvPr/>
        </p:nvSpPr>
        <p:spPr>
          <a:xfrm>
            <a:off x="9190653" y="0"/>
            <a:ext cx="3079102" cy="6884015"/>
          </a:xfrm>
          <a:prstGeom prst="flowChartDocumen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Народився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1929 р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Відомі поетичні збірки: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«Правда кличе»,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Гранослов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Покаянні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псалми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2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Павличко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один </a:t>
            </a:r>
            <a:r>
              <a:rPr lang="ru-RU" sz="2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організаторів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Народного </a:t>
            </a:r>
            <a:r>
              <a:rPr lang="ru-RU" sz="2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Демократичної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партії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перший голова </a:t>
            </a:r>
            <a:r>
              <a:rPr lang="ru-RU" sz="2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Товариства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 Г. </a:t>
            </a:r>
            <a:r>
              <a:rPr lang="ru-RU" sz="2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Шевченка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862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Іван Світличний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6719"/>
            <a:ext cx="3579760" cy="585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976594"/>
            <a:ext cx="3874416" cy="881406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 Світличний</a:t>
            </a: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(1929 – 1992 рр.)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4" name="Picture 6" descr="Картинки по запросу Іван Світличний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5905500" cy="377190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Блок-схема: ссылка на другую страницу 7"/>
          <p:cNvSpPr/>
          <p:nvPr/>
        </p:nvSpPr>
        <p:spPr>
          <a:xfrm>
            <a:off x="0" y="0"/>
            <a:ext cx="7249212" cy="1260737"/>
          </a:xfrm>
          <a:prstGeom prst="flowChartOffpageConnector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Л</a:t>
            </a:r>
            <a:r>
              <a:rPr lang="ru-RU" sz="2400" b="1" dirty="0" err="1" smtClean="0"/>
              <a:t>ітературні</a:t>
            </a:r>
            <a:r>
              <a:rPr lang="ru-RU" sz="2400" b="1" dirty="0" smtClean="0"/>
              <a:t> критики «шестидесятники» -</a:t>
            </a:r>
            <a:r>
              <a:rPr lang="ru-RU" sz="2400" dirty="0"/>
              <a:t> </a:t>
            </a:r>
            <a:endParaRPr lang="ru-RU" sz="2400" dirty="0" smtClean="0"/>
          </a:p>
          <a:p>
            <a:pPr algn="ctr"/>
            <a:r>
              <a:rPr lang="ru-RU" sz="2400" b="1" u="sng" dirty="0" err="1" smtClean="0">
                <a:solidFill>
                  <a:srgbClr val="FFFF00"/>
                </a:solidFill>
              </a:rPr>
              <a:t>Іван</a:t>
            </a:r>
            <a:r>
              <a:rPr lang="ru-RU" sz="2400" b="1" u="sng" dirty="0" smtClean="0">
                <a:solidFill>
                  <a:srgbClr val="FFFF00"/>
                </a:solidFill>
              </a:rPr>
              <a:t> Дзюба, </a:t>
            </a:r>
          </a:p>
          <a:p>
            <a:pPr algn="ctr"/>
            <a:r>
              <a:rPr lang="ru-RU" sz="2400" b="1" u="sng" dirty="0" err="1" smtClean="0">
                <a:solidFill>
                  <a:srgbClr val="FFFF00"/>
                </a:solidFill>
              </a:rPr>
              <a:t>Іван</a:t>
            </a:r>
            <a:r>
              <a:rPr lang="ru-RU" sz="2400" b="1" u="sng" dirty="0" smtClean="0">
                <a:solidFill>
                  <a:srgbClr val="FFFF00"/>
                </a:solidFill>
              </a:rPr>
              <a:t> </a:t>
            </a:r>
            <a:r>
              <a:rPr lang="ru-RU" sz="2400" b="1" u="sng" dirty="0" err="1" smtClean="0">
                <a:solidFill>
                  <a:srgbClr val="FFFF00"/>
                </a:solidFill>
              </a:rPr>
              <a:t>Світличний</a:t>
            </a:r>
            <a:r>
              <a:rPr lang="ru-RU" sz="2400" b="1" u="sng" dirty="0" smtClean="0">
                <a:solidFill>
                  <a:srgbClr val="FFFF00"/>
                </a:solidFill>
              </a:rPr>
              <a:t>, </a:t>
            </a:r>
            <a:r>
              <a:rPr lang="ru-RU" sz="2400" b="1" u="sng" dirty="0" err="1" smtClean="0">
                <a:solidFill>
                  <a:srgbClr val="FFFF00"/>
                </a:solidFill>
              </a:rPr>
              <a:t>Євген</a:t>
            </a:r>
            <a:r>
              <a:rPr lang="ru-RU" sz="2400" b="1" u="sng" dirty="0" smtClean="0">
                <a:solidFill>
                  <a:srgbClr val="FFFF00"/>
                </a:solidFill>
              </a:rPr>
              <a:t> </a:t>
            </a:r>
            <a:r>
              <a:rPr lang="ru-RU" sz="2400" b="1" u="sng" dirty="0" err="1" smtClean="0">
                <a:solidFill>
                  <a:srgbClr val="FFFF00"/>
                </a:solidFill>
              </a:rPr>
              <a:t>Сверстюк</a:t>
            </a:r>
            <a:endParaRPr lang="ru-RU" sz="2400" u="sng" dirty="0">
              <a:solidFill>
                <a:srgbClr val="FFFF00"/>
              </a:solidFill>
            </a:endParaRPr>
          </a:p>
        </p:txBody>
      </p:sp>
      <p:pic>
        <p:nvPicPr>
          <p:cNvPr id="9" name="Picture 4" descr="Картинки по запросу Іван Світличний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4" y="3771901"/>
            <a:ext cx="5400672" cy="308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Картинки по запросу Іван Світличний фо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47" y="1317004"/>
            <a:ext cx="3244749" cy="230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документ 4"/>
          <p:cNvSpPr/>
          <p:nvPr/>
        </p:nvSpPr>
        <p:spPr>
          <a:xfrm>
            <a:off x="8826631" y="3771901"/>
            <a:ext cx="3365369" cy="3086099"/>
          </a:xfrm>
          <a:prstGeom prst="flowChartDocument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Відомий український поет, мовознавець, перекладач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28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и по запросу євген сверстюк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Картинки по запросу євген сверстюк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538" y="0"/>
            <a:ext cx="2913082" cy="399787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2" y="3221439"/>
            <a:ext cx="2779272" cy="363656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ссылка на другую страницу 3"/>
          <p:cNvSpPr/>
          <p:nvPr/>
        </p:nvSpPr>
        <p:spPr>
          <a:xfrm>
            <a:off x="0" y="0"/>
            <a:ext cx="3030020" cy="3429000"/>
          </a:xfrm>
          <a:prstGeom prst="flowChartOffpageConnector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Євген Сверстюк</a:t>
            </a:r>
          </a:p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(1927 – 2014 </a:t>
            </a:r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35291" y="4163637"/>
            <a:ext cx="4012162" cy="2591726"/>
          </a:xfrm>
          <a:prstGeom prst="rect">
            <a:avLst/>
          </a:prstGeom>
          <a:solidFill>
            <a:srgbClr val="0070C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літературний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критик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поет, </a:t>
            </a:r>
            <a:r>
              <a:rPr lang="ru-RU" sz="2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мислитель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Політв'язень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радянського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режиму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збірка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Блудні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96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Картинки по запросу іван дзюба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273420" cy="418795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Картинки по запросу іван дзюба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927" y="0"/>
            <a:ext cx="5082073" cy="382002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08106" y="0"/>
            <a:ext cx="2883159" cy="1950098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 Дзюба</a:t>
            </a:r>
          </a:p>
          <a:p>
            <a:pPr algn="ctr"/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(народився у 1931 р.)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4187953"/>
            <a:ext cx="6260841" cy="2670047"/>
          </a:xfrm>
          <a:prstGeom prst="rect">
            <a:avLst/>
          </a:prstGeom>
          <a:solidFill>
            <a:srgbClr val="AB0AEC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Дзюба: 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високий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донецьких</a:t>
            </a: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степів</a:t>
            </a:r>
            <a:endParaRPr lang="ru-RU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інтелектуальним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лідером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прапором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шістдесятницького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найвідоміша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книга </a:t>
            </a:r>
            <a:r>
              <a:rPr lang="ru-RU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Інтернаціоналізм</a:t>
            </a:r>
            <a:r>
              <a:rPr lang="ru-RU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русифікація</a:t>
            </a:r>
            <a:r>
              <a:rPr lang="ru-RU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?»(1965р.) </a:t>
            </a:r>
          </a:p>
          <a:p>
            <a:pPr algn="ctr" fontAlgn="base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вийшла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багатьма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мовами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274" name="Picture 10" descr="https://www.istpravda.com.ua/images/doc/6/8/68b1f4d-1542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841" y="3299304"/>
            <a:ext cx="5931159" cy="355869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документ 3"/>
          <p:cNvSpPr/>
          <p:nvPr/>
        </p:nvSpPr>
        <p:spPr>
          <a:xfrm>
            <a:off x="3405674" y="2093976"/>
            <a:ext cx="3928188" cy="2220686"/>
          </a:xfrm>
          <a:prstGeom prst="flowChartDocumen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b="1" i="1" dirty="0"/>
              <a:t>Але, </a:t>
            </a:r>
            <a:r>
              <a:rPr lang="ru-RU" b="1" i="1" dirty="0" err="1"/>
              <a:t>опинившись</a:t>
            </a:r>
            <a:r>
              <a:rPr lang="ru-RU" b="1" i="1" dirty="0"/>
              <a:t> за </a:t>
            </a:r>
            <a:r>
              <a:rPr lang="ru-RU" b="1" i="1" dirty="0" err="1"/>
              <a:t>ґратами</a:t>
            </a:r>
            <a:r>
              <a:rPr lang="ru-RU" b="1" i="1" dirty="0"/>
              <a:t> написав </a:t>
            </a:r>
            <a:r>
              <a:rPr lang="ru-RU" b="1" i="1" dirty="0" err="1"/>
              <a:t>покаянну</a:t>
            </a:r>
            <a:r>
              <a:rPr lang="ru-RU" b="1" i="1" dirty="0"/>
              <a:t> </a:t>
            </a:r>
            <a:r>
              <a:rPr lang="ru-RU" b="1" i="1" dirty="0" err="1"/>
              <a:t>заяву</a:t>
            </a:r>
            <a:r>
              <a:rPr lang="ru-RU" b="1" i="1" dirty="0"/>
              <a:t> і </a:t>
            </a:r>
            <a:r>
              <a:rPr lang="ru-RU" b="1" i="1" dirty="0" err="1"/>
              <a:t>йому</a:t>
            </a:r>
            <a:r>
              <a:rPr lang="ru-RU" b="1" i="1" dirty="0"/>
              <a:t> дозволили </a:t>
            </a:r>
            <a:r>
              <a:rPr lang="ru-RU" b="1" i="1" dirty="0" err="1"/>
              <a:t>жити</a:t>
            </a:r>
            <a:r>
              <a:rPr lang="ru-RU" b="1" i="1" dirty="0"/>
              <a:t> на </a:t>
            </a:r>
            <a:r>
              <a:rPr lang="ru-RU" b="1" i="1" dirty="0" err="1"/>
              <a:t>волі</a:t>
            </a:r>
            <a:r>
              <a:rPr lang="ru-RU" b="1" i="1" dirty="0"/>
              <a:t> за </a:t>
            </a:r>
            <a:r>
              <a:rPr lang="ru-RU" b="1" i="1" dirty="0" err="1"/>
              <a:t>умови</a:t>
            </a:r>
            <a:r>
              <a:rPr lang="ru-RU" b="1" i="1" dirty="0"/>
              <a:t>, </a:t>
            </a:r>
            <a:r>
              <a:rPr lang="ru-RU" b="1" i="1" dirty="0" err="1"/>
              <a:t>що</a:t>
            </a:r>
            <a:r>
              <a:rPr lang="ru-RU" b="1" i="1" dirty="0"/>
              <a:t> </a:t>
            </a:r>
            <a:r>
              <a:rPr lang="ru-RU" b="1" i="1" dirty="0" err="1"/>
              <a:t>він</a:t>
            </a:r>
            <a:r>
              <a:rPr lang="ru-RU" b="1" i="1" dirty="0"/>
              <a:t> стане </a:t>
            </a:r>
            <a:r>
              <a:rPr lang="ru-RU" b="1" i="1" dirty="0" err="1"/>
              <a:t>оспівувати</a:t>
            </a:r>
            <a:r>
              <a:rPr lang="ru-RU" b="1" i="1" dirty="0"/>
              <a:t> "</a:t>
            </a:r>
            <a:r>
              <a:rPr lang="ru-RU" b="1" i="1" dirty="0" err="1"/>
              <a:t>літератури</a:t>
            </a:r>
            <a:r>
              <a:rPr lang="ru-RU" b="1" i="1" dirty="0"/>
              <a:t> </a:t>
            </a:r>
            <a:r>
              <a:rPr lang="ru-RU" b="1" i="1" dirty="0" err="1"/>
              <a:t>народів</a:t>
            </a:r>
            <a:r>
              <a:rPr lang="ru-RU" b="1" i="1" dirty="0"/>
              <a:t> СРСР".</a:t>
            </a:r>
          </a:p>
        </p:txBody>
      </p:sp>
    </p:spTree>
    <p:extLst>
      <p:ext uri="{BB962C8B-B14F-4D97-AF65-F5344CB8AC3E}">
        <p14:creationId xmlns:p14="http://schemas.microsoft.com/office/powerpoint/2010/main" val="2869920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95" y="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 descr="Картинки по запросу Алла Горська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493" y="966526"/>
            <a:ext cx="4936140" cy="555183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8" y="1046931"/>
            <a:ext cx="4563147" cy="555183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Картинки по запросу Алла Горська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28" y="3063713"/>
            <a:ext cx="2630032" cy="323339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иугольник 3"/>
          <p:cNvSpPr/>
          <p:nvPr/>
        </p:nvSpPr>
        <p:spPr>
          <a:xfrm>
            <a:off x="3629321" y="1207188"/>
            <a:ext cx="4588936" cy="1974360"/>
          </a:xfrm>
          <a:prstGeom prst="homePlat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Алла Горська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(1929-1970 рр.)</a:t>
            </a:r>
          </a:p>
          <a:p>
            <a:pPr algn="ctr"/>
            <a:r>
              <a:rPr lang="ru-RU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вбита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помешканні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свекра у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місті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Василькові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Київської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52554" y="22859"/>
            <a:ext cx="12116586" cy="1353454"/>
          </a:xfrm>
          <a:prstGeom prst="downArrowCallou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Художники-шестидесятники:</a:t>
            </a:r>
            <a:r>
              <a:rPr lang="ru-RU" sz="2800" dirty="0">
                <a:solidFill>
                  <a:srgbClr val="002060"/>
                </a:solidFill>
              </a:rPr>
              <a:t> </a:t>
            </a:r>
            <a:r>
              <a:rPr lang="ru-RU" sz="2800" b="1" dirty="0" smtClean="0">
                <a:solidFill>
                  <a:srgbClr val="002060"/>
                </a:solidFill>
              </a:rPr>
              <a:t>Алла </a:t>
            </a:r>
            <a:r>
              <a:rPr lang="ru-RU" sz="2800" b="1" dirty="0" err="1" smtClean="0">
                <a:solidFill>
                  <a:srgbClr val="002060"/>
                </a:solidFill>
              </a:rPr>
              <a:t>Горська</a:t>
            </a:r>
            <a:r>
              <a:rPr lang="ru-RU" sz="2800" b="1" dirty="0" smtClean="0">
                <a:solidFill>
                  <a:srgbClr val="002060"/>
                </a:solidFill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</a:rPr>
              <a:t>Тетяна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Яблонська</a:t>
            </a:r>
            <a:r>
              <a:rPr lang="ru-RU" sz="2800" b="1" dirty="0" smtClean="0">
                <a:solidFill>
                  <a:srgbClr val="002060"/>
                </a:solidFill>
              </a:rPr>
              <a:t>, Катерина </a:t>
            </a:r>
            <a:r>
              <a:rPr lang="ru-RU" sz="2800" b="1" dirty="0" err="1">
                <a:solidFill>
                  <a:srgbClr val="002060"/>
                </a:solidFill>
              </a:rPr>
              <a:t>Білокур</a:t>
            </a:r>
            <a:r>
              <a:rPr lang="ru-RU" sz="2800" b="1" dirty="0">
                <a:solidFill>
                  <a:srgbClr val="002060"/>
                </a:solidFill>
              </a:rPr>
              <a:t> та </a:t>
            </a:r>
            <a:r>
              <a:rPr lang="ru-RU" sz="2800" b="1" dirty="0" err="1" smtClean="0">
                <a:solidFill>
                  <a:srgbClr val="002060"/>
                </a:solidFill>
              </a:rPr>
              <a:t>Марія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Примаченко</a:t>
            </a:r>
            <a:r>
              <a:rPr lang="ru-RU" sz="2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695" y="5986021"/>
            <a:ext cx="12116585" cy="87197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 1961—1965 роках разом з </a:t>
            </a:r>
            <a:r>
              <a:rPr lang="ru-RU" b="1" dirty="0" err="1">
                <a:solidFill>
                  <a:schemeClr val="bg1"/>
                </a:solidFill>
              </a:rPr>
              <a:t>Лесем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Танюком</a:t>
            </a:r>
            <a:r>
              <a:rPr lang="ru-RU" b="1" dirty="0">
                <a:solidFill>
                  <a:schemeClr val="bg1"/>
                </a:solidFill>
              </a:rPr>
              <a:t>, Василем </a:t>
            </a:r>
            <a:r>
              <a:rPr lang="ru-RU" b="1" dirty="0" err="1">
                <a:solidFill>
                  <a:schemeClr val="bg1"/>
                </a:solidFill>
              </a:rPr>
              <a:t>Симоненком</a:t>
            </a:r>
            <a:r>
              <a:rPr lang="ru-RU" b="1" dirty="0">
                <a:solidFill>
                  <a:schemeClr val="bg1"/>
                </a:solidFill>
              </a:rPr>
              <a:t>, </a:t>
            </a:r>
            <a:r>
              <a:rPr lang="ru-RU" b="1" dirty="0" err="1">
                <a:solidFill>
                  <a:schemeClr val="bg1"/>
                </a:solidFill>
              </a:rPr>
              <a:t>Іваном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Світличним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стала одним з </a:t>
            </a:r>
            <a:r>
              <a:rPr lang="ru-RU" b="1" dirty="0" err="1">
                <a:solidFill>
                  <a:schemeClr val="bg1"/>
                </a:solidFill>
              </a:rPr>
              <a:t>організаторів</a:t>
            </a:r>
            <a:r>
              <a:rPr lang="ru-RU" b="1" dirty="0">
                <a:solidFill>
                  <a:schemeClr val="bg1"/>
                </a:solidFill>
              </a:rPr>
              <a:t> і </a:t>
            </a:r>
            <a:r>
              <a:rPr lang="ru-RU" b="1" dirty="0" err="1">
                <a:solidFill>
                  <a:schemeClr val="bg1"/>
                </a:solidFill>
              </a:rPr>
              <a:t>активним</a:t>
            </a:r>
            <a:r>
              <a:rPr lang="ru-RU" b="1" dirty="0">
                <a:solidFill>
                  <a:schemeClr val="bg1"/>
                </a:solidFill>
              </a:rPr>
              <a:t> членом Клубу </a:t>
            </a:r>
            <a:r>
              <a:rPr lang="ru-RU" b="1" dirty="0" err="1">
                <a:solidFill>
                  <a:schemeClr val="bg1"/>
                </a:solidFill>
              </a:rPr>
              <a:t>творчої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молоді</a:t>
            </a:r>
            <a:r>
              <a:rPr lang="ru-RU" b="1" dirty="0">
                <a:solidFill>
                  <a:schemeClr val="bg1"/>
                </a:solidFill>
              </a:rPr>
              <a:t> «</a:t>
            </a:r>
            <a:r>
              <a:rPr lang="ru-RU" b="1" dirty="0" err="1">
                <a:solidFill>
                  <a:schemeClr val="bg1"/>
                </a:solidFill>
              </a:rPr>
              <a:t>Сучасник</a:t>
            </a:r>
            <a:r>
              <a:rPr lang="ru-RU" b="1" dirty="0">
                <a:solidFill>
                  <a:schemeClr val="bg1"/>
                </a:solidFill>
              </a:rPr>
              <a:t>», </a:t>
            </a:r>
            <a:r>
              <a:rPr lang="ru-RU" b="1" dirty="0" err="1">
                <a:solidFill>
                  <a:schemeClr val="bg1"/>
                </a:solidFill>
              </a:rPr>
              <a:t>який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був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тоді</a:t>
            </a:r>
            <a:r>
              <a:rPr lang="ru-RU" b="1" dirty="0">
                <a:solidFill>
                  <a:schemeClr val="bg1"/>
                </a:solidFill>
              </a:rPr>
              <a:t> центром </a:t>
            </a:r>
            <a:r>
              <a:rPr lang="ru-RU" b="1" dirty="0" err="1">
                <a:solidFill>
                  <a:schemeClr val="bg1"/>
                </a:solidFill>
              </a:rPr>
              <a:t>українського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національного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життя</a:t>
            </a:r>
            <a:r>
              <a:rPr lang="ru-RU" b="1" dirty="0">
                <a:solidFill>
                  <a:schemeClr val="bg1"/>
                </a:solidFill>
              </a:rPr>
              <a:t> у </a:t>
            </a:r>
            <a:r>
              <a:rPr lang="ru-RU" b="1" dirty="0" err="1">
                <a:solidFill>
                  <a:schemeClr val="bg1"/>
                </a:solidFill>
              </a:rPr>
              <a:t>Києві</a:t>
            </a:r>
            <a:r>
              <a:rPr lang="ru-RU" b="1" dirty="0">
                <a:solidFill>
                  <a:schemeClr val="bg1"/>
                </a:solidFill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736108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krainky.com/sites/default/files/gallery/gorska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4" y="144428"/>
            <a:ext cx="3705092" cy="656745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ukrainky.com/sites/default/files/gallery/mama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85" y="0"/>
            <a:ext cx="3497651" cy="366216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ukrainky.com/sites/default/files/gallery/gorskaya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793" y="2732042"/>
            <a:ext cx="3630052" cy="397984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ukrainky.com/sites/default/files/gallery/gorskaya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03" y="144428"/>
            <a:ext cx="4376797" cy="639012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9200" y="6394202"/>
            <a:ext cx="7162800" cy="4637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Картини Алли Горської</a:t>
            </a:r>
            <a:endParaRPr lang="ru-RU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201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28" y="-12663"/>
            <a:ext cx="4631195" cy="58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Картинки по запросу Катерина Білокур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61"/>
            <a:ext cx="6042581" cy="68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42581" y="5288436"/>
            <a:ext cx="6149419" cy="1569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/>
          </a:p>
          <a:p>
            <a:pPr algn="just" fontAlgn="base"/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Катерина </a:t>
            </a:r>
            <a:r>
              <a:rPr lang="ru-RU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Білокур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представницею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наївного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до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відноситься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художників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здобули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академічної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проте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стали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художньої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9151" y="-12662"/>
            <a:ext cx="6436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Катерина Білокур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3285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603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Картинки по запросу Катерина Білокур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6" y="1"/>
            <a:ext cx="2809187" cy="421378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6" y="3825029"/>
            <a:ext cx="2790334" cy="303297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370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Картинки по запросу картина катерини білокур хата в богданівц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131" y="0"/>
            <a:ext cx="9591869" cy="686901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документ 1"/>
          <p:cNvSpPr/>
          <p:nvPr/>
        </p:nvSpPr>
        <p:spPr>
          <a:xfrm>
            <a:off x="0" y="410547"/>
            <a:ext cx="2715208" cy="5850294"/>
          </a:xfrm>
          <a:prstGeom prst="flowChartDocumen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«Хата в Богданівці»</a:t>
            </a:r>
          </a:p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(1955 р.)</a:t>
            </a:r>
          </a:p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Катерина Білокур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533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Картинки по запросу марія примаченко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185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2076449"/>
            <a:ext cx="6667500" cy="478155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24501" y="0"/>
            <a:ext cx="6667500" cy="208072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Марія </a:t>
            </a:r>
            <a:r>
              <a:rPr lang="uk-UA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Примаченко</a:t>
            </a:r>
            <a:r>
              <a:rPr 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геніальна художниця </a:t>
            </a:r>
          </a:p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народу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42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ссылка на другую страницу 1"/>
          <p:cNvSpPr/>
          <p:nvPr/>
        </p:nvSpPr>
        <p:spPr>
          <a:xfrm>
            <a:off x="83976" y="65315"/>
            <a:ext cx="4068146" cy="6727371"/>
          </a:xfrm>
          <a:prstGeom prst="flowChartOffpageConnector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Послаблення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цензури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сприяло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Лібералізація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суспільно-політичного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ознаменувалася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появою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людей,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займали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активну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життєву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позицію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сподівалися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своєю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працею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вдасться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змінити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суспільство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Масова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поява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відбулась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60-ті роки.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ссылка на другую страницу 2"/>
          <p:cNvSpPr/>
          <p:nvPr/>
        </p:nvSpPr>
        <p:spPr>
          <a:xfrm>
            <a:off x="7856376" y="65315"/>
            <a:ext cx="4133461" cy="6727372"/>
          </a:xfrm>
          <a:prstGeom prst="flowChartOffpageConnector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зміну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старим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митцям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приходило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нове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інтелігенції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 </a:t>
            </a:r>
            <a:r>
              <a:rPr lang="ru-RU" sz="4000" b="1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шістдесятники</a:t>
            </a:r>
            <a:r>
              <a:rPr lang="ru-RU" sz="40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Картинки по запросу шестидесятники в Україні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102" y="317638"/>
            <a:ext cx="3564294" cy="647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740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Картинки по запросу марія примаченко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6" y="76753"/>
            <a:ext cx="4926563" cy="345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Картинки по запросу марія примаченко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587" y="76753"/>
            <a:ext cx="4820911" cy="34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77" y="3286877"/>
            <a:ext cx="4926563" cy="34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Картинки по запросу марія примаченко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365" y="3200393"/>
            <a:ext cx="5067659" cy="355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документ 2"/>
          <p:cNvSpPr/>
          <p:nvPr/>
        </p:nvSpPr>
        <p:spPr>
          <a:xfrm>
            <a:off x="4916095" y="438538"/>
            <a:ext cx="2724539" cy="3209731"/>
          </a:xfrm>
          <a:prstGeom prst="flowChartDocumen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Фантастичні звіри на картинах Марії </a:t>
            </a:r>
            <a:r>
              <a:rPr lang="uk-UA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Примаченко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179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Картинки по запросу марія примаченко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13" y="88640"/>
            <a:ext cx="4394719" cy="659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262" y="461865"/>
            <a:ext cx="7582738" cy="533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95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8" y="20644"/>
            <a:ext cx="9491604" cy="6790149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Картинки по запросу картина гороховий звір приймачен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903" y="1527678"/>
            <a:ext cx="3895683" cy="3776080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399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а «Гороховий звір» (1971), М. Приймаченк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1425" cy="685162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8603087" y="0"/>
            <a:ext cx="3511639" cy="4559121"/>
          </a:xfrm>
          <a:prstGeom prst="wedgeRoundRectCallout">
            <a:avLst>
              <a:gd name="adj1" fmla="val -69930"/>
              <a:gd name="adj2" fmla="val 73460"/>
              <a:gd name="adj3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«Гороховий звір»</a:t>
            </a:r>
          </a:p>
          <a:p>
            <a:pPr algn="ctr"/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1977 р.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652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Картинки по запросу картина гороховий звір приймач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88" y="91751"/>
            <a:ext cx="9524813" cy="663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ссылка на другую страницу 1"/>
          <p:cNvSpPr/>
          <p:nvPr/>
        </p:nvSpPr>
        <p:spPr>
          <a:xfrm>
            <a:off x="0" y="933062"/>
            <a:ext cx="2780523" cy="4142791"/>
          </a:xfrm>
          <a:prstGeom prst="flowChartOffpage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 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uk-UA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Примаченко</a:t>
            </a:r>
            <a:endParaRPr lang="uk-UA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Звір гуляє</a:t>
            </a:r>
            <a:r>
              <a:rPr lang="uk-UA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8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(1971р.) </a:t>
            </a: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514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Картинки по запросу картина гороховий звір приймач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25006" cy="462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167" y="1366886"/>
            <a:ext cx="6017444" cy="417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133" y="3148551"/>
            <a:ext cx="2557857" cy="361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ятиугольник 1"/>
          <p:cNvSpPr/>
          <p:nvPr/>
        </p:nvSpPr>
        <p:spPr>
          <a:xfrm>
            <a:off x="5967167" y="169682"/>
            <a:ext cx="5740924" cy="1027522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«Сонячні квіти»</a:t>
            </a: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657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со стрелкой вниз 3"/>
          <p:cNvSpPr/>
          <p:nvPr/>
        </p:nvSpPr>
        <p:spPr>
          <a:xfrm>
            <a:off x="91915" y="66190"/>
            <a:ext cx="5821251" cy="3722039"/>
          </a:xfrm>
          <a:prstGeom prst="downArrow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із перших осередків «шестидесятників» став</a:t>
            </a:r>
            <a:endParaRPr lang="uk-UA" sz="28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луб творчої молоді «Сучасник»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Києві, що виник у 1960 р. на чолі з </a:t>
            </a:r>
          </a:p>
          <a:p>
            <a:pPr algn="ctr"/>
            <a:r>
              <a:rPr lang="uk-UA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Лесєм</a:t>
            </a:r>
            <a:r>
              <a:rPr lang="uk-UA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Танюком </a:t>
            </a:r>
            <a:endParaRPr lang="ru-RU" sz="32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660" y="-3047"/>
            <a:ext cx="4348766" cy="686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документ 4"/>
          <p:cNvSpPr/>
          <p:nvPr/>
        </p:nvSpPr>
        <p:spPr>
          <a:xfrm>
            <a:off x="3645093" y="3296993"/>
            <a:ext cx="3155324" cy="3561007"/>
          </a:xfrm>
          <a:prstGeom prst="flowChartDocumen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Пропагували українські народні традиції,</a:t>
            </a:r>
          </a:p>
          <a:p>
            <a:pPr algn="ctr"/>
            <a:r>
              <a:rPr lang="uk-UA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Шукали місця масових поховань жертв сталінських репресій, організовували вечори </a:t>
            </a:r>
            <a:r>
              <a:rPr lang="uk-UA" sz="2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яті.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91915" y="3550189"/>
            <a:ext cx="3773510" cy="2833353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Найактивнішими його учасниками були: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 Драч, М. Вінграновський, 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 Світличний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325" y="4077505"/>
            <a:ext cx="2068688" cy="278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707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клуб пролісок у Львові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262" y="1419440"/>
            <a:ext cx="7630367" cy="429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Блок-схема: ссылка на другую страницу 7"/>
          <p:cNvSpPr/>
          <p:nvPr/>
        </p:nvSpPr>
        <p:spPr>
          <a:xfrm>
            <a:off x="107695" y="63615"/>
            <a:ext cx="5745686" cy="1674254"/>
          </a:xfrm>
          <a:prstGeom prst="flowChartOffpageConnector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1962р.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почав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діяти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молодіжний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клуб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шестидесятників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Пролісок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у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Львові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107695" y="5393093"/>
            <a:ext cx="11993934" cy="138947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Аналогічні осередки шестидесятників створювались </a:t>
            </a:r>
          </a:p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Харкові та Одесі</a:t>
            </a:r>
            <a:endParaRPr lang="ru-RU" sz="36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516" y="2019904"/>
            <a:ext cx="2146605" cy="326401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/>
          <p:cNvSpPr/>
          <p:nvPr/>
        </p:nvSpPr>
        <p:spPr>
          <a:xfrm>
            <a:off x="107695" y="1956215"/>
            <a:ext cx="3176680" cy="3218531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 Косів – лідер клубу. </a:t>
            </a:r>
          </a:p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 активних діячів клубу були брати Горині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47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окумент 1"/>
          <p:cNvSpPr/>
          <p:nvPr/>
        </p:nvSpPr>
        <p:spPr>
          <a:xfrm>
            <a:off x="65314" y="0"/>
            <a:ext cx="6102221" cy="6951306"/>
          </a:xfrm>
          <a:prstGeom prst="flowChartDocumen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Свобода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часів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відлиги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для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митців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повною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Їхні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твори не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друкували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газетах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розгорнули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критичні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збірки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забороняли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З'являється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явище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самвидаву</a:t>
            </a:r>
            <a:r>
              <a:rPr lang="ru-RU" sz="36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видавані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поза цензурою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підпільні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листівки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брошури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книжки й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періодичні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видання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друкували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переписували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тамвидав</a:t>
            </a:r>
            <a:r>
              <a:rPr lang="ru-RU" sz="36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твори,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друкували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закордоном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6" name="Picture 8" descr="Картинки по запросу Український вісник самвидав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330" y="175655"/>
            <a:ext cx="4346964" cy="646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Картинки по запросу Український вісник самвидав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164" y="2592435"/>
            <a:ext cx="5766318" cy="415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52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1783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Шестидесятники </a:t>
            </a:r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відкидали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ідеологічні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стереотипи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звеличували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загальнолюдські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ідеали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3" name="Блок-схема: документ 2"/>
          <p:cNvSpPr/>
          <p:nvPr/>
        </p:nvSpPr>
        <p:spPr>
          <a:xfrm>
            <a:off x="6749592" y="1338607"/>
            <a:ext cx="5297864" cy="2309566"/>
          </a:xfrm>
          <a:prstGeom prst="flowChartDocumen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«Шестидесятники» започатковують дисидентський рух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985100" y="3767137"/>
            <a:ext cx="9700182" cy="2950589"/>
          </a:xfrm>
          <a:prstGeom prst="snip2Diag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Дисиденти</a:t>
            </a:r>
            <a:r>
              <a:rPr lang="ru-RU" sz="32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лат. </a:t>
            </a:r>
            <a:r>
              <a:rPr lang="ru-RU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dissidens</a:t>
            </a:r>
            <a:r>
              <a:rPr lang="ru-RU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ru-RU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незгідний</a:t>
            </a:r>
            <a:r>
              <a:rPr lang="ru-RU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2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опозиційного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СРСР </a:t>
            </a:r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кінця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50-х – до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середини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80-х;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виступали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демократизацію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 і свобод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неросійських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республіках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за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національні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права,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власну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державність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75415" y="1338606"/>
            <a:ext cx="7277492" cy="2224725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Партійні і державні органи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розпочали відверте переслідування «шістдесятників» у пресі, звільняли їх з роботи, забороняли друкувати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їхні твори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827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570047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Шістдесятництво</a:t>
            </a:r>
            <a:r>
              <a:rPr lang="ru-RU" sz="4000" b="1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мистецьке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громадсько-політичне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ХХ ст.;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Друге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Відродження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</a:t>
            </a:r>
          </a:p>
        </p:txBody>
      </p:sp>
      <p:pic>
        <p:nvPicPr>
          <p:cNvPr id="2054" name="Picture 6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536" y="1960776"/>
            <a:ext cx="7701699" cy="428094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1630837"/>
            <a:ext cx="5061436" cy="5227163"/>
          </a:xfrm>
          <a:prstGeom prst="rect">
            <a:avLst/>
          </a:prstGeom>
          <a:solidFill>
            <a:schemeClr val="tx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Шістдесятники</a:t>
            </a:r>
            <a:r>
              <a:rPr lang="ru-RU" sz="4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4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митців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початку 60-х </a:t>
            </a:r>
            <a:r>
              <a:rPr lang="ru-RU" sz="32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 ст., яке </a:t>
            </a:r>
            <a:r>
              <a:rPr lang="ru-RU" sz="32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сформувалося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32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тимчасової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лібералізації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суспільного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СРСР </a:t>
            </a:r>
            <a:endParaRPr lang="ru-RU" sz="32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1956 - 1964 </a:t>
            </a:r>
            <a:r>
              <a:rPr lang="ru-RU" sz="32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590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низ 1"/>
          <p:cNvSpPr/>
          <p:nvPr/>
        </p:nvSpPr>
        <p:spPr>
          <a:xfrm>
            <a:off x="1" y="0"/>
            <a:ext cx="12192000" cy="1912776"/>
          </a:xfrm>
          <a:prstGeom prst="downArrowCallo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Дисиденти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прагнули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мирним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шляхом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досягти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демократизації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режиму та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змусити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владу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дотримуватися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 та свобод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виступали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вільний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55654" y="1390461"/>
            <a:ext cx="96616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Причини </a:t>
            </a:r>
            <a:r>
              <a:rPr lang="ru-RU" sz="7200" b="1" dirty="0" err="1" smtClean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sz="7200" b="1" dirty="0" smtClean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7200" b="1" dirty="0">
              <a:ln w="19050">
                <a:solidFill>
                  <a:schemeClr val="accent2">
                    <a:lumMod val="50000"/>
                  </a:schemeClr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206958" y="2590790"/>
            <a:ext cx="3749647" cy="1408923"/>
          </a:xfrm>
          <a:prstGeom prst="flowChartProcess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Бездержавний статус України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4145848" y="2572326"/>
            <a:ext cx="3760209" cy="1408923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Лібералізація суспільно-політичного життя за часів «відлиги»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8095300" y="2572325"/>
            <a:ext cx="3814405" cy="1408923"/>
          </a:xfrm>
          <a:prstGeom prst="flowChart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Монопольна влада партійно-радянської верхівки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206958" y="4230256"/>
            <a:ext cx="3749647" cy="1523811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 «русифікації»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4145848" y="4230254"/>
            <a:ext cx="3644023" cy="1658132"/>
          </a:xfrm>
          <a:prstGeom prst="flowChartProcess">
            <a:avLst/>
          </a:prstGeom>
          <a:solidFill>
            <a:srgbClr val="C7FD4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Постійні утиски й обмеження національно-культурного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розвитку,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нтицерковна політика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8095300" y="4230256"/>
            <a:ext cx="3976297" cy="1658130"/>
          </a:xfrm>
          <a:prstGeom prst="flowChartProcess">
            <a:avLst/>
          </a:prstGeom>
          <a:solidFill>
            <a:srgbClr val="B16D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прав і свобод людини, активний правозахисний рух, викликаний прийняттям у ООН «Декларації прав людини» у 1948 р.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888386"/>
            <a:ext cx="3097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зовнішні</a:t>
            </a:r>
            <a:endParaRPr lang="ru-RU" sz="5400" b="1" cap="none" spc="0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3657600" y="6090465"/>
            <a:ext cx="8534400" cy="663096"/>
          </a:xfrm>
          <a:prstGeom prst="flowChartProcess">
            <a:avLst/>
          </a:prstGeom>
          <a:solidFill>
            <a:srgbClr val="FAC55C"/>
          </a:solidFill>
          <a:ln w="38100">
            <a:solidFill>
              <a:srgbClr val="FA5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Антикомуністичні виступи у країнах Східної Європи, розпад колоніальної системи, світовий правозахисний рух, зарубіжні контакти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3044858" y="6043536"/>
            <a:ext cx="836333" cy="75695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A5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818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ссылка на другую страницу 1"/>
          <p:cNvSpPr/>
          <p:nvPr/>
        </p:nvSpPr>
        <p:spPr>
          <a:xfrm>
            <a:off x="84841" y="65988"/>
            <a:ext cx="10218656" cy="1140643"/>
          </a:xfrm>
          <a:prstGeom prst="flowChartOffpageConnector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українського дисидентського руху 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84840" y="1366888"/>
            <a:ext cx="11802359" cy="1602556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По-перше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опозиційна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ненасильницька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душу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Підтримуючи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ідеали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національно-визвольної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дисиденти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прагнули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досягти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мети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конституційними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методами, шляхом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агітаційно-пропагандистських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акцій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84841" y="3091992"/>
            <a:ext cx="11802358" cy="1197204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По-друге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чітко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об'єднання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комітети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84840" y="4473018"/>
            <a:ext cx="11802358" cy="1102937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По-третє</a:t>
            </a:r>
            <a:r>
              <a:rPr lang="ru-RU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дисидентство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загальноукраїнським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явищем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існувало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регіонах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84842" y="5759777"/>
            <a:ext cx="11802358" cy="1018095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По-четверте</a:t>
            </a:r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дисидентство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політично-національна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течія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охоплювало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прошарки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38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geomap.com.ua/images/uh11b/uh11_15_files/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305"/>
            <a:ext cx="9358604" cy="688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ссылка на другую страницу 1"/>
          <p:cNvSpPr/>
          <p:nvPr/>
        </p:nvSpPr>
        <p:spPr>
          <a:xfrm>
            <a:off x="9358604" y="410548"/>
            <a:ext cx="2833396" cy="6447453"/>
          </a:xfrm>
          <a:prstGeom prst="flowChartOffpageConnector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посилення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ефективності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інакомислячими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1961 р.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введені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дію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карні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кодекси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СРСР і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союзних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Статті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(«</a:t>
            </a:r>
            <a:r>
              <a:rPr lang="ru-RU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шкідництво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 та 62 («</a:t>
            </a:r>
            <a:r>
              <a:rPr lang="ru-RU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антирадянська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агітація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пропаганда»)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Карного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Кодексу УРСР могли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трактуватися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каральними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органами,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розсуд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3144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61257" y="181948"/>
            <a:ext cx="10067731" cy="129695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Українське</a:t>
            </a:r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дисидентство</a:t>
            </a:r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непокоїли</a:t>
            </a:r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головні</a:t>
            </a:r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Блок-схема: ссылка на другую страницу 2"/>
          <p:cNvSpPr/>
          <p:nvPr/>
        </p:nvSpPr>
        <p:spPr>
          <a:xfrm>
            <a:off x="472512" y="1747158"/>
            <a:ext cx="4939243" cy="3228391"/>
          </a:xfrm>
          <a:prstGeom prst="flowChartOffpageConnector">
            <a:avLst/>
          </a:prstGeom>
          <a:solidFill>
            <a:srgbClr val="C7FD4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Перша </a:t>
            </a:r>
            <a:r>
              <a:rPr lang="ru-RU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торкалася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 </a:t>
            </a:r>
            <a:r>
              <a:rPr lang="ru-RU" sz="4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нації</a:t>
            </a:r>
            <a:endParaRPr lang="ru-RU" sz="4000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Блок-схема: ссылка на другую страницу 3"/>
          <p:cNvSpPr/>
          <p:nvPr/>
        </p:nvSpPr>
        <p:spPr>
          <a:xfrm>
            <a:off x="6338187" y="1735493"/>
            <a:ext cx="4569300" cy="3251720"/>
          </a:xfrm>
          <a:prstGeom prst="flowChartOffpageConnector">
            <a:avLst/>
          </a:prstGeom>
          <a:solidFill>
            <a:srgbClr val="B16D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Друга </a:t>
            </a:r>
            <a:r>
              <a:rPr lang="ru-RU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торкалася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 </a:t>
            </a:r>
            <a:r>
              <a:rPr lang="ru-RU" sz="4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endParaRPr lang="ru-RU" sz="4000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знак завершения 4"/>
          <p:cNvSpPr/>
          <p:nvPr/>
        </p:nvSpPr>
        <p:spPr>
          <a:xfrm>
            <a:off x="261257" y="5243804"/>
            <a:ext cx="11653935" cy="1278295"/>
          </a:xfrm>
          <a:prstGeom prst="flowChartTerminator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Характерною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особливістю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поглядів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дисидентів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те,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вони не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розділяли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права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нації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права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протиставляли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одне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одному, </a:t>
            </a:r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розглядали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одне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ціле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2230016" y="1278294"/>
            <a:ext cx="1101013" cy="1194318"/>
          </a:xfrm>
          <a:prstGeom prst="downArrow">
            <a:avLst/>
          </a:prstGeom>
          <a:solidFill>
            <a:srgbClr val="FAC55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8198294" y="1222310"/>
            <a:ext cx="1166327" cy="1250302"/>
          </a:xfrm>
          <a:prstGeom prst="downArrow">
            <a:avLst/>
          </a:prstGeom>
          <a:solidFill>
            <a:srgbClr val="FAC55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664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окумент 1"/>
          <p:cNvSpPr/>
          <p:nvPr/>
        </p:nvSpPr>
        <p:spPr>
          <a:xfrm>
            <a:off x="0" y="0"/>
            <a:ext cx="6158204" cy="2071395"/>
          </a:xfrm>
          <a:prstGeom prst="flowChartDocument">
            <a:avLst/>
          </a:prstGeom>
          <a:solidFill>
            <a:srgbClr val="B16D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Невдовзі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смерті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Й.Сталіна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березні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1953 р.,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партійно-державне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керівництво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дізналося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революційного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центру (УРЦ).</a:t>
            </a:r>
          </a:p>
        </p:txBody>
      </p:sp>
      <p:sp>
        <p:nvSpPr>
          <p:cNvPr id="3" name="Блок-схема: ссылка на другую страницу 2"/>
          <p:cNvSpPr/>
          <p:nvPr/>
        </p:nvSpPr>
        <p:spPr>
          <a:xfrm>
            <a:off x="0" y="2640563"/>
            <a:ext cx="6092889" cy="4217437"/>
          </a:xfrm>
          <a:prstGeom prst="flowChartOffpage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розповсюджених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документах </a:t>
            </a:r>
            <a:r>
              <a:rPr lang="ru-RU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повідомлялося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революційного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центру, </a:t>
            </a:r>
            <a:r>
              <a:rPr lang="ru-RU" sz="22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здатного</a:t>
            </a:r>
            <a:r>
              <a:rPr lang="ru-RU" sz="22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очолити</a:t>
            </a:r>
            <a:r>
              <a:rPr lang="ru-RU" sz="22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2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національно-визвольний</a:t>
            </a:r>
            <a:r>
              <a:rPr lang="ru-RU" sz="22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</a:t>
            </a:r>
            <a:r>
              <a:rPr lang="ru-RU" sz="22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піддавався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різкій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критиці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сталінський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диктаторський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режим. </a:t>
            </a:r>
            <a:endParaRPr lang="ru-RU" sz="2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Й.Сталін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оточення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звинувачувалися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узурпації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насильницькому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переселенні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людей, у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смерті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мільйонів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українців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загинули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фронтах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 померли </a:t>
            </a:r>
            <a:r>
              <a:rPr 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голодомору.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2248677" y="1688839"/>
            <a:ext cx="1660849" cy="1017037"/>
          </a:xfrm>
          <a:prstGeom prst="downArrow">
            <a:avLst/>
          </a:prstGeom>
          <a:solidFill>
            <a:srgbClr val="FAC55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04447" y="-164632"/>
            <a:ext cx="29671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7200" b="1" u="sng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УРЦ</a:t>
            </a:r>
            <a:endParaRPr lang="ru-RU" sz="7200" b="1" u="sng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6265504" y="4026155"/>
            <a:ext cx="5812970" cy="2453951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документі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висувалися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вимоги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запровадження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демократичної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суверенітету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кордонів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нації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межах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етнографічних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земель,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свободи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партій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6265503" y="2013076"/>
            <a:ext cx="5812971" cy="2262676"/>
          </a:xfrm>
          <a:prstGeom prst="downArrow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Маніфесті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революційного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центру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визначалися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тридцять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три «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свободи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8486188" y="1023046"/>
            <a:ext cx="1203649" cy="104834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A5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550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олна 1"/>
          <p:cNvSpPr/>
          <p:nvPr/>
        </p:nvSpPr>
        <p:spPr>
          <a:xfrm>
            <a:off x="457200" y="634482"/>
            <a:ext cx="11355354" cy="5430415"/>
          </a:xfrm>
          <a:prstGeom prst="wave">
            <a:avLst>
              <a:gd name="adj1" fmla="val 12500"/>
              <a:gd name="adj2" fmla="val -250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революційний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заявив, </a:t>
            </a:r>
            <a:r>
              <a:rPr lang="ru-RU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принципом </a:t>
            </a:r>
            <a:r>
              <a:rPr lang="ru-RU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є, перш за все, воля народу. </a:t>
            </a:r>
            <a:r>
              <a:rPr lang="ru-RU" sz="4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Кожній</a:t>
            </a:r>
            <a:r>
              <a:rPr lang="ru-RU" sz="4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нації</a:t>
            </a:r>
            <a:r>
              <a:rPr lang="ru-RU" sz="4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4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державність</a:t>
            </a:r>
            <a:r>
              <a:rPr lang="ru-RU" sz="4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510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окумент 1"/>
          <p:cNvSpPr/>
          <p:nvPr/>
        </p:nvSpPr>
        <p:spPr>
          <a:xfrm>
            <a:off x="5276097" y="0"/>
            <a:ext cx="6915903" cy="6951306"/>
          </a:xfrm>
          <a:prstGeom prst="flowChartDocumen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Першою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дисидентською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організацією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стала </a:t>
            </a:r>
            <a:r>
              <a:rPr lang="ru-RU" sz="24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робітничо-селянська</a:t>
            </a:r>
            <a:r>
              <a:rPr lang="ru-RU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створив у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Львові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1959 р.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молодий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юрист </a:t>
            </a:r>
            <a:r>
              <a:rPr lang="ru-RU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Левко </a:t>
            </a:r>
            <a:r>
              <a:rPr lang="ru-RU" sz="24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Лук'яненко</a:t>
            </a:r>
            <a:r>
              <a:rPr lang="ru-RU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підпільна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типу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партії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завданням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визначили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ненасильницьку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права.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Наступним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етапом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уже мала бути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самостійність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Трохи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січні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1961 р.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викрили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заарештували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Левка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Лук'яненка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засудили до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розстрілу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згодом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вирок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змінили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15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отримали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терміни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ув'язнення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старт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дисидентства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5602" name="Picture 2" descr="Левко Лук’ян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276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знак завершения 2"/>
          <p:cNvSpPr/>
          <p:nvPr/>
        </p:nvSpPr>
        <p:spPr>
          <a:xfrm>
            <a:off x="1" y="6176865"/>
            <a:ext cx="5108146" cy="681135"/>
          </a:xfrm>
          <a:prstGeom prst="flowChartTerminator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Левко Лук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яненко</a:t>
            </a:r>
            <a:endParaRPr lang="uk-UA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(1928 – 2018)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4208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документ 1"/>
          <p:cNvSpPr/>
          <p:nvPr/>
        </p:nvSpPr>
        <p:spPr>
          <a:xfrm>
            <a:off x="113122" y="45587"/>
            <a:ext cx="5542961" cy="3187807"/>
          </a:xfrm>
          <a:prstGeom prst="flowChartDocumen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Своєрідним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підсумком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дисидентів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часів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відлиги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праця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літературного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критика з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Києва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Івана</a:t>
            </a:r>
            <a:r>
              <a:rPr lang="ru-RU" sz="3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Дзюби</a:t>
            </a:r>
            <a:r>
              <a:rPr lang="ru-RU" sz="3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30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Інтернаціоналізм</a:t>
            </a:r>
            <a:r>
              <a:rPr lang="ru-RU" sz="3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русифікація</a:t>
            </a:r>
            <a:r>
              <a:rPr lang="ru-RU" sz="3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?"</a:t>
            </a:r>
          </a:p>
        </p:txBody>
      </p:sp>
      <p:pic>
        <p:nvPicPr>
          <p:cNvPr id="4098" name="Picture 2" descr="Картинки по запросу Іван Дзюба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306" y="0"/>
            <a:ext cx="4949392" cy="68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603" y="2073897"/>
            <a:ext cx="3334414" cy="48204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684092" y="-136376"/>
            <a:ext cx="24416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u="sng" dirty="0" smtClean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1965</a:t>
            </a:r>
            <a:endParaRPr lang="ru-RU" sz="8800" b="1" u="sng" cap="none" spc="0" dirty="0">
              <a:ln w="1905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113122" y="3404729"/>
            <a:ext cx="5476973" cy="2158738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своєрідним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протестом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1965 р.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арештів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дисидентів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звинувачення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антирадянській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1799386" y="2842182"/>
            <a:ext cx="1321006" cy="782424"/>
          </a:xfrm>
          <a:prstGeom prst="downArrow">
            <a:avLst/>
          </a:prstGeom>
          <a:solidFill>
            <a:srgbClr val="FAC55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Шеврон 8"/>
          <p:cNvSpPr/>
          <p:nvPr/>
        </p:nvSpPr>
        <p:spPr>
          <a:xfrm rot="5400000">
            <a:off x="1728249" y="5266935"/>
            <a:ext cx="1300899" cy="1696825"/>
          </a:xfrm>
          <a:prstGeom prst="chevron">
            <a:avLst/>
          </a:prstGeom>
          <a:solidFill>
            <a:srgbClr val="FAC55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02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документ 2"/>
          <p:cNvSpPr/>
          <p:nvPr/>
        </p:nvSpPr>
        <p:spPr>
          <a:xfrm>
            <a:off x="1" y="1970202"/>
            <a:ext cx="12191999" cy="2347274"/>
          </a:xfrm>
          <a:prstGeom prst="flowChartDocument">
            <a:avLst/>
          </a:prstGeom>
          <a:solidFill>
            <a:srgbClr val="B16DF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рішучий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заарештованих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стали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відомі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тогочасної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еліти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депутат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Верховної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 СРСР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6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Стельмах</a:t>
            </a:r>
            <a:r>
              <a:rPr lang="ru-RU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 </a:t>
            </a:r>
            <a:r>
              <a:rPr lang="ru-RU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Верховної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 УРСР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А.Малишко</a:t>
            </a:r>
            <a:r>
              <a:rPr lang="ru-RU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авіаконструктор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О.Антонов</a:t>
            </a:r>
            <a:r>
              <a:rPr lang="ru-RU" sz="26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endParaRPr lang="ru-RU" sz="2600" b="1" i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кінорежисер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b="1" i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С.Параджанов</a:t>
            </a:r>
            <a:r>
              <a:rPr lang="ru-RU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 </a:t>
            </a:r>
            <a:r>
              <a:rPr lang="ru-RU" sz="2600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Г.Майборода</a:t>
            </a:r>
            <a:r>
              <a:rPr lang="ru-RU" sz="2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0" y="0"/>
            <a:ext cx="12191999" cy="2045617"/>
          </a:xfrm>
          <a:prstGeom prst="downArrowCallou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твір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І. Дзюба </a:t>
            </a:r>
            <a:r>
              <a:rPr lang="ru-RU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адресував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П. Шелесту, </a:t>
            </a:r>
            <a:r>
              <a:rPr lang="ru-RU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тодішньому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першому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секретареві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ЦК КПУ.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сміливо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засуджував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практику </a:t>
            </a:r>
            <a:r>
              <a:rPr lang="ru-RU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нехтування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громадянськими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правами </a:t>
            </a:r>
            <a:r>
              <a:rPr lang="ru-RU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народу. </a:t>
            </a: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2" y="5081048"/>
            <a:ext cx="12191998" cy="1432874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Заарештовані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Левко Лук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яненко</a:t>
            </a:r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Світличний</a:t>
            </a:r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Богдан і Михайло </a:t>
            </a:r>
            <a:r>
              <a:rPr lang="ru-RU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Горині</a:t>
            </a:r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Михайло 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Косів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Петро Григоренко, </a:t>
            </a: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 Мороз</a:t>
            </a:r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5553957" y="4015819"/>
            <a:ext cx="1084083" cy="1065229"/>
          </a:xfrm>
          <a:prstGeom prst="downArrow">
            <a:avLst/>
          </a:prstGeom>
          <a:solidFill>
            <a:srgbClr val="FAC55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0452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Іван Денисю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48280" cy="585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719665"/>
            <a:ext cx="10198359" cy="1138335"/>
          </a:xfrm>
          <a:prstGeom prst="rect">
            <a:avLst/>
          </a:prstGeom>
          <a:solidFill>
            <a:srgbClr val="FAC55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фото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літератори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(справа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наліво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endParaRPr lang="ru-RU" sz="2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Євген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Сверстюк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Костенко,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Світличний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Драч,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Дзюба,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Микола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Вінграновський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Спілці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Середина 1960-х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Блок-схема: ссылка на другую страницу 5"/>
          <p:cNvSpPr/>
          <p:nvPr/>
        </p:nvSpPr>
        <p:spPr>
          <a:xfrm>
            <a:off x="9548280" y="0"/>
            <a:ext cx="2643720" cy="6790441"/>
          </a:xfrm>
          <a:prstGeom prst="flowChartOffpageConnector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нига </a:t>
            </a:r>
            <a:r>
              <a:rPr lang="ru-RU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І.Дзюби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роки стала 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головною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політичною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програмою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національно-визвольного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мала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величезний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 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ідеологічних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концепцій</a:t>
            </a:r>
            <a:r>
              <a:rPr lang="ru-RU" i="1" dirty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702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1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"/>
          <p:cNvSpPr/>
          <p:nvPr/>
        </p:nvSpPr>
        <p:spPr>
          <a:xfrm>
            <a:off x="4991878" y="6014163"/>
            <a:ext cx="7200119" cy="821094"/>
          </a:xfrm>
          <a:prstGeom prst="homePlate">
            <a:avLst/>
          </a:prstGeom>
          <a:solidFill>
            <a:srgbClr val="9A489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err="1" smtClean="0"/>
              <a:t>Духовний</a:t>
            </a:r>
            <a:r>
              <a:rPr lang="ru-RU" sz="2400" b="1" dirty="0" smtClean="0"/>
              <a:t> демократизм</a:t>
            </a:r>
          </a:p>
          <a:p>
            <a:pPr algn="ctr"/>
            <a:endParaRPr lang="ru-RU" sz="2400" b="1" dirty="0"/>
          </a:p>
        </p:txBody>
      </p:sp>
      <p:sp>
        <p:nvSpPr>
          <p:cNvPr id="5" name="Пятиугольник 4"/>
          <p:cNvSpPr/>
          <p:nvPr/>
        </p:nvSpPr>
        <p:spPr>
          <a:xfrm>
            <a:off x="4991881" y="5073960"/>
            <a:ext cx="7200119" cy="802433"/>
          </a:xfrm>
          <a:prstGeom prst="homePlate">
            <a:avLst/>
          </a:prstGeom>
          <a:solidFill>
            <a:srgbClr val="0070C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М</a:t>
            </a:r>
            <a:r>
              <a:rPr lang="ru-RU" sz="2400" b="1" dirty="0" err="1" smtClean="0"/>
              <a:t>оралізм</a:t>
            </a:r>
            <a:r>
              <a:rPr lang="ru-RU" sz="2400" b="1" dirty="0" smtClean="0"/>
              <a:t> - мораль як </a:t>
            </a:r>
            <a:r>
              <a:rPr lang="ru-RU" sz="2400" b="1" dirty="0" err="1" smtClean="0"/>
              <a:t>мірило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людських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вчинків</a:t>
            </a:r>
            <a:endParaRPr lang="ru-RU" sz="2400" b="1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4991877" y="4301996"/>
            <a:ext cx="7200119" cy="648478"/>
          </a:xfrm>
          <a:prstGeom prst="homePlate">
            <a:avLst/>
          </a:prstGeom>
          <a:solidFill>
            <a:srgbClr val="D20DF3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err="1" smtClean="0"/>
              <a:t>Гуманізм</a:t>
            </a:r>
            <a:endParaRPr lang="ru-RU" sz="2400" b="1" dirty="0" smtClean="0"/>
          </a:p>
          <a:p>
            <a:pPr algn="ctr"/>
            <a:endParaRPr lang="ru-RU" sz="2400" b="1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4991872" y="3505687"/>
            <a:ext cx="7200119" cy="662473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err="1" smtClean="0"/>
              <a:t>Патріотизм</a:t>
            </a:r>
            <a:r>
              <a:rPr lang="ru-RU" sz="2400" b="1" dirty="0" smtClean="0"/>
              <a:t> - </a:t>
            </a:r>
            <a:r>
              <a:rPr lang="ru-RU" sz="2400" b="1" dirty="0" err="1" smtClean="0"/>
              <a:t>любов</a:t>
            </a:r>
            <a:r>
              <a:rPr lang="ru-RU" sz="2400" b="1" dirty="0" smtClean="0"/>
              <a:t> до </a:t>
            </a:r>
            <a:r>
              <a:rPr lang="ru-RU" sz="2400" b="1" dirty="0" err="1" smtClean="0"/>
              <a:t>рідної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землі</a:t>
            </a:r>
            <a:endParaRPr lang="ru-RU" sz="2400" b="1" dirty="0" smtClean="0"/>
          </a:p>
          <a:p>
            <a:pPr algn="ctr"/>
            <a:endParaRPr lang="ru-RU" sz="2400" b="1" dirty="0"/>
          </a:p>
        </p:txBody>
      </p:sp>
      <p:sp>
        <p:nvSpPr>
          <p:cNvPr id="8" name="Пятиугольник 7"/>
          <p:cNvSpPr/>
          <p:nvPr/>
        </p:nvSpPr>
        <p:spPr>
          <a:xfrm>
            <a:off x="4991872" y="2682843"/>
            <a:ext cx="7200119" cy="667139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err="1" smtClean="0"/>
              <a:t>Лібералізм</a:t>
            </a:r>
            <a:r>
              <a:rPr lang="ru-RU" sz="2400" b="1" dirty="0" smtClean="0"/>
              <a:t> - свобода у </a:t>
            </a:r>
            <a:r>
              <a:rPr lang="ru-RU" sz="2400" b="1" dirty="0" err="1" smtClean="0"/>
              <a:t>всіх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виявах</a:t>
            </a:r>
            <a:endParaRPr lang="ru-RU" sz="2400" b="1" dirty="0" smtClean="0"/>
          </a:p>
          <a:p>
            <a:pPr algn="ctr"/>
            <a:endParaRPr lang="ru-RU" sz="2400" b="1" dirty="0"/>
          </a:p>
        </p:txBody>
      </p:sp>
      <p:sp>
        <p:nvSpPr>
          <p:cNvPr id="9" name="Пятиугольник 8"/>
          <p:cNvSpPr/>
          <p:nvPr/>
        </p:nvSpPr>
        <p:spPr>
          <a:xfrm>
            <a:off x="4991878" y="1359353"/>
            <a:ext cx="7200119" cy="1218665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err="1" smtClean="0"/>
              <a:t>Культурництво</a:t>
            </a:r>
            <a:r>
              <a:rPr lang="ru-RU" sz="2400" b="1" dirty="0" smtClean="0"/>
              <a:t> - </a:t>
            </a:r>
            <a:r>
              <a:rPr lang="ru-RU" sz="2400" b="1" dirty="0" err="1" smtClean="0"/>
              <a:t>відстоювання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справжньої</a:t>
            </a:r>
            <a:r>
              <a:rPr lang="ru-RU" sz="2400" b="1" dirty="0" smtClean="0"/>
              <a:t> (а не </a:t>
            </a:r>
            <a:r>
              <a:rPr lang="ru-RU" sz="2400" b="1" dirty="0" err="1" smtClean="0"/>
              <a:t>спрощеної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згідно</a:t>
            </a:r>
            <a:r>
              <a:rPr lang="ru-RU" sz="2400" b="1" dirty="0" smtClean="0"/>
              <a:t> з </a:t>
            </a:r>
            <a:r>
              <a:rPr lang="ru-RU" sz="2400" b="1" dirty="0" err="1" smtClean="0"/>
              <a:t>радянськими</a:t>
            </a:r>
            <a:r>
              <a:rPr lang="ru-RU" sz="2400" b="1" dirty="0" smtClean="0"/>
              <a:t> постулатами) </a:t>
            </a:r>
            <a:r>
              <a:rPr lang="ru-RU" sz="2400" b="1" dirty="0" err="1" smtClean="0"/>
              <a:t>культуротворчості</a:t>
            </a:r>
            <a:endParaRPr lang="ru-RU" sz="2400" b="1" dirty="0" smtClean="0"/>
          </a:p>
          <a:p>
            <a:pPr algn="ctr"/>
            <a:endParaRPr lang="ru-RU" sz="2400" b="1" dirty="0"/>
          </a:p>
        </p:txBody>
      </p:sp>
      <p:sp>
        <p:nvSpPr>
          <p:cNvPr id="11" name="Блок-схема: ссылка на другую страницу 10"/>
          <p:cNvSpPr/>
          <p:nvPr/>
        </p:nvSpPr>
        <p:spPr>
          <a:xfrm>
            <a:off x="4991881" y="22015"/>
            <a:ext cx="7200119" cy="1270420"/>
          </a:xfrm>
          <a:prstGeom prst="flowChartOffpageConnector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36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sz="36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світогляду</a:t>
            </a:r>
            <a:r>
              <a:rPr lang="ru-RU" sz="36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36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шістдесятників</a:t>
            </a:r>
            <a:r>
              <a:rPr lang="ru-RU" sz="36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":</a:t>
            </a:r>
            <a:endParaRPr lang="ru-RU" sz="3600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28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ссылка на другую страницу 1"/>
          <p:cNvSpPr/>
          <p:nvPr/>
        </p:nvSpPr>
        <p:spPr>
          <a:xfrm>
            <a:off x="518474" y="131976"/>
            <a:ext cx="9822730" cy="2978870"/>
          </a:xfrm>
          <a:prstGeom prst="flowChartOffpageConnector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Репресії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опозиції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першій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половині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60-х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відвернули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опозиціонерів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Навпаки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переслідування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надали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залишився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волі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більшої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натхнення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відваги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Блок-схема: знак завершения 2"/>
          <p:cNvSpPr/>
          <p:nvPr/>
        </p:nvSpPr>
        <p:spPr>
          <a:xfrm>
            <a:off x="94075" y="4164628"/>
            <a:ext cx="11953188" cy="2366127"/>
          </a:xfrm>
          <a:prstGeom prst="flowChartTerminator">
            <a:avLst/>
          </a:prstGeom>
          <a:solidFill>
            <a:srgbClr val="B5FC0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Віра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коли є мученики", а "</a:t>
            </a:r>
            <a:r>
              <a:rPr lang="ru-RU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знищені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стають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прапором",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писав про </a:t>
            </a:r>
            <a:r>
              <a:rPr lang="ru-RU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дисидентів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 Мороз.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482445" y="2691353"/>
            <a:ext cx="1894788" cy="1696825"/>
          </a:xfrm>
          <a:prstGeom prst="downArrow">
            <a:avLst/>
          </a:prstGeom>
          <a:solidFill>
            <a:srgbClr val="FAC55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82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документ 2"/>
          <p:cNvSpPr/>
          <p:nvPr/>
        </p:nvSpPr>
        <p:spPr>
          <a:xfrm>
            <a:off x="0" y="0"/>
            <a:ext cx="4544008" cy="6858000"/>
          </a:xfrm>
          <a:prstGeom prst="flowChartDocumen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раннього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шістдесятництва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відзначити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поетів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Івана</a:t>
            </a:r>
            <a:r>
              <a:rPr 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Драча, </a:t>
            </a:r>
            <a:endParaRPr lang="ru-RU" sz="32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Ліну</a:t>
            </a:r>
            <a:r>
              <a:rPr 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Костенко, </a:t>
            </a:r>
            <a:endParaRPr lang="ru-RU" sz="32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Василя </a:t>
            </a:r>
            <a:r>
              <a:rPr lang="ru-RU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Стуса</a:t>
            </a:r>
            <a:r>
              <a:rPr lang="ru-RU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32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Василя </a:t>
            </a:r>
            <a:r>
              <a:rPr lang="ru-RU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Симоненка</a:t>
            </a:r>
            <a:r>
              <a:rPr lang="ru-RU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Миколу</a:t>
            </a:r>
            <a:r>
              <a:rPr lang="ru-RU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Вінграновського</a:t>
            </a:r>
            <a:r>
              <a:rPr lang="ru-RU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Дмитра</a:t>
            </a:r>
            <a:r>
              <a:rPr lang="ru-RU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Павличка</a:t>
            </a:r>
            <a:r>
              <a:rPr 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Картинки по запросу Ліна Костенко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2952749"/>
            <a:ext cx="5305425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99" y="0"/>
            <a:ext cx="3476627" cy="522359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12579" y="5803640"/>
            <a:ext cx="4005426" cy="9703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Ліна Костенко</a:t>
            </a:r>
          </a:p>
          <a:p>
            <a:pPr algn="ctr"/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арод. у 1930 р.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56223" y="0"/>
            <a:ext cx="4235777" cy="29527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Авторка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поетичних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збірок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Проміння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Мандрівне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роману у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віршах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Маруся </a:t>
            </a:r>
            <a:r>
              <a:rPr lang="ru-RU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Чурай</a:t>
            </a: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1979 р.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423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7"/>
            <a:ext cx="4543720" cy="686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303" y="946736"/>
            <a:ext cx="6145052" cy="42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9691" y="5169159"/>
            <a:ext cx="7542309" cy="1688841"/>
          </a:xfrm>
          <a:prstGeom prst="rect">
            <a:avLst/>
          </a:prstGeom>
          <a:solidFill>
            <a:srgbClr val="9A48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Загинув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радянських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таборах. 28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серпня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1985 року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Стуса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відправили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 карцеру за те,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читаючи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книгу в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камері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сперся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ліктем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Помер 4 </a:t>
            </a:r>
            <a:r>
              <a:rPr lang="ru-RU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вересня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1985 р.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649691" y="0"/>
            <a:ext cx="7542309" cy="1073020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відомі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поетичні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збірки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«Круговерть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(1965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«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Зимові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дерева» (1970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«Веселий </a:t>
            </a:r>
            <a:r>
              <a:rPr 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цвинтар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(1971)</a:t>
            </a:r>
          </a:p>
        </p:txBody>
      </p:sp>
    </p:spTree>
    <p:extLst>
      <p:ext uri="{BB962C8B-B14F-4D97-AF65-F5344CB8AC3E}">
        <p14:creationId xmlns:p14="http://schemas.microsoft.com/office/powerpoint/2010/main" val="3889034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092" y="0"/>
            <a:ext cx="7352908" cy="477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56462" cy="68752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759777"/>
            <a:ext cx="5156462" cy="111550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 Симоненко</a:t>
            </a:r>
          </a:p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(1935 – 1963)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39092" y="4779390"/>
            <a:ext cx="7352908" cy="20786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 відомі поетичні збірки: </a:t>
            </a:r>
          </a:p>
          <a:p>
            <a:pPr algn="ctr"/>
            <a:r>
              <a:rPr lang="ru-RU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«Тиша і </a:t>
            </a:r>
            <a:r>
              <a:rPr lang="ru-RU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грім</a:t>
            </a:r>
            <a:r>
              <a:rPr lang="ru-RU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1962р.),</a:t>
            </a:r>
          </a:p>
          <a:p>
            <a:pPr algn="ctr"/>
            <a:r>
              <a:rPr lang="ru-RU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Земне</a:t>
            </a:r>
            <a:r>
              <a:rPr lang="ru-RU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тяжіння</a:t>
            </a:r>
            <a:r>
              <a:rPr lang="ru-RU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1964р.)</a:t>
            </a:r>
            <a:endParaRPr lang="ru-RU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627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Іван Драч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529" y="0"/>
            <a:ext cx="6636471" cy="497735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" y="-8545"/>
            <a:ext cx="4286250" cy="585787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466" y="3571874"/>
            <a:ext cx="3286125" cy="328612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901178"/>
            <a:ext cx="3893270" cy="956821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 Драч</a:t>
            </a: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(1936 – 2018 рр.)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39783" y="4722829"/>
            <a:ext cx="4952217" cy="2135170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поет,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перекладач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кіносценарист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драматург,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громадський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діяч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Борець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незалежність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ХХ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сторіччі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Перший голова Народного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(1989р.)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Блок-схема: ссылка на другую страницу 3"/>
          <p:cNvSpPr/>
          <p:nvPr/>
        </p:nvSpPr>
        <p:spPr>
          <a:xfrm>
            <a:off x="4119513" y="0"/>
            <a:ext cx="1913641" cy="3657600"/>
          </a:xfrm>
          <a:prstGeom prst="flowChartOffpageConnector">
            <a:avLst/>
          </a:prstGeom>
          <a:ln w="57150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поетичних збірок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Соняшник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(1962 р.),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Корінь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крона» 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(1974 р.).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705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983773" cy="494907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736" y="0"/>
            <a:ext cx="4661063" cy="686893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4" descr="Картинки по запросу Микола Вінграновський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91" y="4010896"/>
            <a:ext cx="1909268" cy="277279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ссылка на другую страницу 2"/>
          <p:cNvSpPr/>
          <p:nvPr/>
        </p:nvSpPr>
        <p:spPr>
          <a:xfrm>
            <a:off x="3983772" y="0"/>
            <a:ext cx="3519964" cy="4185501"/>
          </a:xfrm>
          <a:prstGeom prst="flowChartOffpageConnector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Вінграновський</a:t>
            </a:r>
            <a:r>
              <a:rPr lang="ru-RU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Микола</a:t>
            </a:r>
            <a:r>
              <a:rPr lang="ru-RU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(1936-2004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</a:p>
          <a:p>
            <a:pPr algn="ctr"/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письменник-шістдесятник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режисер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актор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сценарист і поет.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4" name="Picture 8" descr="Картинки по запросу Микола Вінграновський фо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0" y="3542911"/>
            <a:ext cx="4504043" cy="321288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Картинки по запросу Микола Вінграновський фот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458" y="4249524"/>
            <a:ext cx="1608555" cy="253416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7634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1_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3.xml><?xml version="1.0" encoding="utf-8"?>
<a:theme xmlns:a="http://schemas.openxmlformats.org/drawingml/2006/main" name="2_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2833</TotalTime>
  <Words>1227</Words>
  <Application>Microsoft Office PowerPoint</Application>
  <PresentationFormat>Широкоэкранный</PresentationFormat>
  <Paragraphs>181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Century Gothic</vt:lpstr>
      <vt:lpstr>Times New Roman</vt:lpstr>
      <vt:lpstr>Wingdings 3</vt:lpstr>
      <vt:lpstr>Ион</vt:lpstr>
      <vt:lpstr>1_Ион</vt:lpstr>
      <vt:lpstr>2_Ион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Котя</cp:lastModifiedBy>
  <cp:revision>79</cp:revision>
  <dcterms:created xsi:type="dcterms:W3CDTF">2020-01-27T09:13:49Z</dcterms:created>
  <dcterms:modified xsi:type="dcterms:W3CDTF">2020-03-06T08:42:57Z</dcterms:modified>
</cp:coreProperties>
</file>