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8"/>
  </p:notesMasterIdLst>
  <p:sldIdLst>
    <p:sldId id="258" r:id="rId2"/>
    <p:sldId id="259" r:id="rId3"/>
    <p:sldId id="256" r:id="rId4"/>
    <p:sldId id="261" r:id="rId5"/>
    <p:sldId id="263" r:id="rId6"/>
    <p:sldId id="260" r:id="rId7"/>
    <p:sldId id="271" r:id="rId8"/>
    <p:sldId id="262" r:id="rId9"/>
    <p:sldId id="276" r:id="rId10"/>
    <p:sldId id="274" r:id="rId11"/>
    <p:sldId id="268" r:id="rId12"/>
    <p:sldId id="269" r:id="rId13"/>
    <p:sldId id="270" r:id="rId14"/>
    <p:sldId id="275" r:id="rId15"/>
    <p:sldId id="288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9" r:id="rId24"/>
    <p:sldId id="304" r:id="rId25"/>
    <p:sldId id="285" r:id="rId26"/>
    <p:sldId id="303" r:id="rId27"/>
    <p:sldId id="273" r:id="rId28"/>
    <p:sldId id="287" r:id="rId29"/>
    <p:sldId id="290" r:id="rId30"/>
    <p:sldId id="286" r:id="rId31"/>
    <p:sldId id="291" r:id="rId32"/>
    <p:sldId id="292" r:id="rId33"/>
    <p:sldId id="293" r:id="rId34"/>
    <p:sldId id="294" r:id="rId35"/>
    <p:sldId id="299" r:id="rId36"/>
    <p:sldId id="300" r:id="rId37"/>
    <p:sldId id="301" r:id="rId38"/>
    <p:sldId id="302" r:id="rId39"/>
    <p:sldId id="266" r:id="rId40"/>
    <p:sldId id="265" r:id="rId41"/>
    <p:sldId id="296" r:id="rId42"/>
    <p:sldId id="295" r:id="rId43"/>
    <p:sldId id="298" r:id="rId44"/>
    <p:sldId id="307" r:id="rId45"/>
    <p:sldId id="297" r:id="rId46"/>
    <p:sldId id="264" r:id="rId47"/>
    <p:sldId id="305" r:id="rId48"/>
    <p:sldId id="306" r:id="rId49"/>
    <p:sldId id="26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6" r:id="rId58"/>
    <p:sldId id="327" r:id="rId59"/>
    <p:sldId id="324" r:id="rId60"/>
    <p:sldId id="325" r:id="rId61"/>
    <p:sldId id="315" r:id="rId62"/>
    <p:sldId id="317" r:id="rId63"/>
    <p:sldId id="318" r:id="rId64"/>
    <p:sldId id="319" r:id="rId65"/>
    <p:sldId id="321" r:id="rId66"/>
    <p:sldId id="322" r:id="rId67"/>
    <p:sldId id="320" r:id="rId68"/>
    <p:sldId id="323" r:id="rId69"/>
    <p:sldId id="326" r:id="rId70"/>
    <p:sldId id="328" r:id="rId71"/>
    <p:sldId id="329" r:id="rId72"/>
    <p:sldId id="330" r:id="rId73"/>
    <p:sldId id="272" r:id="rId74"/>
    <p:sldId id="332" r:id="rId75"/>
    <p:sldId id="333" r:id="rId76"/>
    <p:sldId id="334" r:id="rId77"/>
    <p:sldId id="278" r:id="rId78"/>
    <p:sldId id="335" r:id="rId79"/>
    <p:sldId id="336" r:id="rId80"/>
    <p:sldId id="339" r:id="rId81"/>
    <p:sldId id="340" r:id="rId82"/>
    <p:sldId id="337" r:id="rId83"/>
    <p:sldId id="338" r:id="rId84"/>
    <p:sldId id="257" r:id="rId85"/>
    <p:sldId id="341" r:id="rId86"/>
    <p:sldId id="331" r:id="rId8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8714"/>
    <a:srgbClr val="D25A24"/>
    <a:srgbClr val="50DF17"/>
    <a:srgbClr val="B8D42C"/>
    <a:srgbClr val="F29B60"/>
    <a:srgbClr val="E6C51E"/>
    <a:srgbClr val="1C5025"/>
    <a:srgbClr val="F63C52"/>
    <a:srgbClr val="BB2DFB"/>
    <a:srgbClr val="F86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1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EBB49-48A4-4A10-BB5D-F667B05E1F7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4E2FF-27EA-4341-9076-1415AE267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51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4E2FF-27EA-4341-9076-1415AE26775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548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4E2FF-27EA-4341-9076-1415AE267759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100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4E2FF-27EA-4341-9076-1415AE267759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22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23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04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26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8621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26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034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413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465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477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122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0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53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1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69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69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033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40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C35E936-5D98-4BF5-9557-883BB0C6A71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677E2-FB82-447F-9438-DA3A9BB03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26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привілеї партійної номенклатур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4551" cy="657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844618"/>
            <a:ext cx="12174551" cy="10133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незалежності України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артинки по запросу &quot;перестройка в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4702"/>
            <a:ext cx="6494508" cy="46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право 2"/>
          <p:cNvSpPr/>
          <p:nvPr/>
        </p:nvSpPr>
        <p:spPr>
          <a:xfrm>
            <a:off x="689760" y="46356"/>
            <a:ext cx="7555391" cy="2080053"/>
          </a:xfrm>
          <a:prstGeom prst="rightArrowCallou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 реформ М. Горбачова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ссылка на другую страницу 3"/>
          <p:cNvSpPr/>
          <p:nvPr/>
        </p:nvSpPr>
        <p:spPr>
          <a:xfrm>
            <a:off x="6620069" y="1688840"/>
            <a:ext cx="5458408" cy="696141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Гласність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ссылка на другую страницу 8"/>
          <p:cNvSpPr/>
          <p:nvPr/>
        </p:nvSpPr>
        <p:spPr>
          <a:xfrm>
            <a:off x="6596550" y="2446802"/>
            <a:ext cx="5458408" cy="846688"/>
          </a:xfrm>
          <a:prstGeom prst="flowChartOffpageConnector">
            <a:avLst/>
          </a:prstGeom>
          <a:solidFill>
            <a:srgbClr val="F86D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Реабілітація репресованих за часів радянської влади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ссылка на другую страницу 9"/>
          <p:cNvSpPr/>
          <p:nvPr/>
        </p:nvSpPr>
        <p:spPr>
          <a:xfrm>
            <a:off x="6596550" y="3370075"/>
            <a:ext cx="5458408" cy="797181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Утвердження багатопартійності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ссылка на другую страницу 10"/>
          <p:cNvSpPr/>
          <p:nvPr/>
        </p:nvSpPr>
        <p:spPr>
          <a:xfrm>
            <a:off x="6596550" y="4220758"/>
            <a:ext cx="5458408" cy="822074"/>
          </a:xfrm>
          <a:prstGeom prst="flowChartOffpageConnector">
            <a:avLst/>
          </a:prstGeom>
          <a:solidFill>
            <a:srgbClr val="C73AD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Запровадження інституту президентства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ссылка на другую страницу 11"/>
          <p:cNvSpPr/>
          <p:nvPr/>
        </p:nvSpPr>
        <p:spPr>
          <a:xfrm>
            <a:off x="6596550" y="5104653"/>
            <a:ext cx="5458408" cy="813432"/>
          </a:xfrm>
          <a:prstGeom prst="flowChartOffpageConnector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нового союзного договору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ссылка на другую страницу 12"/>
          <p:cNvSpPr/>
          <p:nvPr/>
        </p:nvSpPr>
        <p:spPr>
          <a:xfrm>
            <a:off x="6620069" y="5963122"/>
            <a:ext cx="5458408" cy="805323"/>
          </a:xfrm>
          <a:prstGeom prst="flowChartOffpageConnector">
            <a:avLst/>
          </a:prstGeom>
          <a:solidFill>
            <a:srgbClr val="35C1A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 нового мислення, підтримка демократичних революцій у Східній Європі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8245151" y="65988"/>
            <a:ext cx="3828661" cy="1498861"/>
          </a:xfrm>
          <a:prstGeom prst="homePlat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Демократизація, створення правової держави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64" y="0"/>
            <a:ext cx="12170735" cy="11270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 кроки нового керівництва на міжнародній арені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Картинки по запросу &quot;зустріч Горбачова з Рейганом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4" y="1127051"/>
            <a:ext cx="8524875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документ 2"/>
          <p:cNvSpPr/>
          <p:nvPr/>
        </p:nvSpPr>
        <p:spPr>
          <a:xfrm>
            <a:off x="7889358" y="1127051"/>
            <a:ext cx="4302642" cy="5209954"/>
          </a:xfrm>
          <a:prstGeom prst="flowChart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uk-UA" sz="2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Нормалізація відносин із країнами Заходу та США;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 двостороннього скорочення озброєнь;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Припинення збройного протистояння з США;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Підписання між СРСР і США у 1987 р. Договору про ліквідацію ракет середньої і меншої дальності</a:t>
            </a:r>
            <a:endParaRPr lang="ru-RU" sz="2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21264" y="5805377"/>
            <a:ext cx="8389089" cy="1052623"/>
          </a:xfrm>
          <a:prstGeom prst="homePlate">
            <a:avLst/>
          </a:prstGeom>
          <a:solidFill>
            <a:srgbClr val="F86D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листопаді 1985 р. відбулася перша зустріч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М.С. Горбачова з президентом США Р. Рейганом.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&quot;зустріч Горбачова з Рейганом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24353" cy="47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Картинки по запросу &quot;зустріч Горбачова з Рейганом фото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73" y="0"/>
            <a:ext cx="4568629" cy="67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1850" y="127590"/>
            <a:ext cx="6159058" cy="9233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«Нове мислення»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231759"/>
            <a:ext cx="8038214" cy="262624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6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принципи «нового політичного мислення»: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 загальнолюдських цінностей над класовими;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Відмова від твердження про розкол світу на два ворогуючих табори;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Ядерне роззброєння;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Розблокування регіональних конфліктів.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9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Картинки по запросу &quot;Вивод радянських військ з Афгану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40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Картинки по запросу &quot;Вивод радянських військ з Афгану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77" y="3700130"/>
            <a:ext cx="4253023" cy="31578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9080205" y="0"/>
            <a:ext cx="3111795" cy="4157330"/>
          </a:xfrm>
          <a:prstGeom prst="flowChartDocumen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лютого 1989 р. </a:t>
            </a:r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 завершено виведення радянських військ з Афганістану.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 тривала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років.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0" y="6092456"/>
            <a:ext cx="9484242" cy="765544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160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загинуло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тисячі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виконували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службові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обов’язки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Афганістану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286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237" y="0"/>
            <a:ext cx="6986763" cy="24072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288437" cy="2407298"/>
          </a:xfrm>
          <a:prstGeom prst="rect">
            <a:avLst/>
          </a:prstGeom>
          <a:solidFill>
            <a:srgbClr val="EE79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 РЕФОРМИ</a:t>
            </a:r>
          </a:p>
          <a:p>
            <a:pPr algn="ctr"/>
            <a:endParaRPr lang="uk-UA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Гасло «прискорення»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документ 3"/>
          <p:cNvSpPr/>
          <p:nvPr/>
        </p:nvSpPr>
        <p:spPr>
          <a:xfrm>
            <a:off x="4110087" y="2407298"/>
            <a:ext cx="8081914" cy="4450702"/>
          </a:xfrm>
          <a:prstGeom prst="flowChartDocument">
            <a:avLst/>
          </a:prstGeom>
          <a:solidFill>
            <a:srgbClr val="E6C51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НТР.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р.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три п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ятирічки</a:t>
            </a: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виробничий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дорівнював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створеному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попередні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Реорганізація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виробництвом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активізація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людського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фактора.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продуктивності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Пріоритетний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машинобудування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технічне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переозброєння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Посилення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керівників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Виправлення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деформацій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економіці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дисципліни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Посилення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господарським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механізмом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прискорення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вирішити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житлову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продовольчу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товарами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повсякденного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вжитку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1" y="2143348"/>
            <a:ext cx="4383463" cy="4714652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квітні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1985 р.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пленумі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ЦК КПРС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Горбачов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висунув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гасло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прискорення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соціально-економічного</a:t>
            </a:r>
            <a:r>
              <a:rPr lang="ru-RU" sz="2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радянського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69191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Картинки по запросу &quot;перестройка в карикатур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222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moodle.mdu.in.ua/pluginfile.php/13919/mod_page/content/15/%D0%9A%D0%B0%D1%80%D0%B8%D0%BA%D0%B0%D1%82%D1%83%D1%80%D0%B0%20%D0%BF%D0%B5%D1%80%D1%96%D0%BE%D0%B4%D1%83%20%D0%9F%D0%B5%D1%80%D0%B5%D0%B1%D1%83%D0%B4%D0%BE%D0%B2%D0%B8%2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82" y="1007706"/>
            <a:ext cx="6169629" cy="45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1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усеченными противолежащими углами 1"/>
          <p:cNvSpPr/>
          <p:nvPr/>
        </p:nvSpPr>
        <p:spPr>
          <a:xfrm>
            <a:off x="177282" y="205273"/>
            <a:ext cx="10170367" cy="1129005"/>
          </a:xfrm>
          <a:prstGeom prst="snip2Diag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нтиалкогольна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1985-1987 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 descr="Картинки по запросу &quot;Брежнєв карикатур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" y="1380931"/>
            <a:ext cx="4571805" cy="517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&quot;перестройка в плакатах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730" y="1380931"/>
            <a:ext cx="3607837" cy="517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ссылка на другую страницу 2"/>
          <p:cNvSpPr/>
          <p:nvPr/>
        </p:nvSpPr>
        <p:spPr>
          <a:xfrm>
            <a:off x="4535466" y="1422918"/>
            <a:ext cx="4119249" cy="5435082"/>
          </a:xfrm>
          <a:prstGeom prst="flowChartOffpageConnector">
            <a:avLst/>
          </a:prstGeom>
          <a:solidFill>
            <a:srgbClr val="EE79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Сухий</a:t>
            </a:r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закон» -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алкоголю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радянськими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громадянами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uk-UA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Цілі: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 моральної атмосфери в суспільстві;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 економічний ефект. 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125963" y="6078895"/>
            <a:ext cx="5313784" cy="737118"/>
          </a:xfrm>
          <a:prstGeom prst="flowChartTerminator">
            <a:avLst/>
          </a:prstGeom>
          <a:solidFill>
            <a:srgbClr val="13E3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одного громадянина припадало 14 л алкоголю на рік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&quot;сухий закон перебудова у плакатах і карикатур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37265" cy="6858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&quot;сухий закон перебудова у плакатах і карикатурах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20" y="0"/>
            <a:ext cx="6777163" cy="50851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0661" y="4534679"/>
            <a:ext cx="7601340" cy="23233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«сухого закону»: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ідвищення цін і різке скорочення виробництва лікеро-горілчаної продукції;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ропаганда тверезого способу життя, організація товариств тверезості;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ниження виробництва вина і горілки.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42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&quot;сухий закон перебудова у плакатах і карикатур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37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&quot;сухий закон перебудова у плакатах і карикатурах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35" y="0"/>
            <a:ext cx="5137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167406" y="1"/>
            <a:ext cx="7437749" cy="70701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Позитивні наслідки «сухого закону»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документ 2"/>
          <p:cNvSpPr/>
          <p:nvPr/>
        </p:nvSpPr>
        <p:spPr>
          <a:xfrm>
            <a:off x="4694548" y="782425"/>
            <a:ext cx="2611226" cy="4223208"/>
          </a:xfrm>
          <a:prstGeom prst="flowChartDocument">
            <a:avLst/>
          </a:prstGeom>
          <a:solidFill>
            <a:srgbClr val="13E3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 тривалості життя, народжуваності,</a:t>
            </a:r>
          </a:p>
          <a:p>
            <a:pPr algn="ctr"/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ниження злочинності,</a:t>
            </a:r>
          </a:p>
          <a:p>
            <a:pPr algn="ctr"/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корочення смертності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ссылка на другую страницу 3"/>
          <p:cNvSpPr/>
          <p:nvPr/>
        </p:nvSpPr>
        <p:spPr>
          <a:xfrm>
            <a:off x="179109" y="65988"/>
            <a:ext cx="10105534" cy="1357459"/>
          </a:xfrm>
          <a:prstGeom prst="flowChartOffpageConnector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народній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яскраво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іронізували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засуджували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антиалкогольну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кампанію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194" name="Picture 2" descr="Картинки по запросу &quot;сухий закон перебудова у плакатах і карикатур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3" y="1423447"/>
            <a:ext cx="4070974" cy="543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&quot;сухий закон перебудова у плакатах і карикатурах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295" y="1243798"/>
            <a:ext cx="3858705" cy="561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документ 4"/>
          <p:cNvSpPr/>
          <p:nvPr/>
        </p:nvSpPr>
        <p:spPr>
          <a:xfrm>
            <a:off x="4164717" y="1652865"/>
            <a:ext cx="4168578" cy="5203596"/>
          </a:xfrm>
          <a:prstGeom prst="flowChartDocument">
            <a:avLst/>
          </a:prstGeom>
          <a:solidFill>
            <a:srgbClr val="13E3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«Спасибо партии родной, что нету водки в выходной! Но ты не плачь, моя Маруся, – одеколона я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напьюся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«“На недельку, до второго” закопаем Горбачева. Откопаем Брежнева — будем пить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по-прежнему».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период застоя фото для фон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28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" y="4930219"/>
            <a:ext cx="8587819" cy="19277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ПЕРЕБУДОВА</a:t>
            </a:r>
            <a:endParaRPr lang="ru-RU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1135" y="3749511"/>
            <a:ext cx="6205546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1985 - 1991</a:t>
            </a:r>
            <a:endParaRPr lang="ru-RU" sz="9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Картинки по запросу &quot;сухий закон перебудова у плакатах і карикатур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778" y="1254820"/>
            <a:ext cx="6929536" cy="560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&quot;сухий закон перебудова у плакатах і карикатурах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909387" cy="443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артинки по запросу &quot;сухий закон перебудова у плакатах і карикатурах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4" y="4230234"/>
            <a:ext cx="4155833" cy="262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3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&quot;сухий закон перебудова у плакатах і карикатур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14" y="0"/>
            <a:ext cx="9619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ссылка на другую страницу 1"/>
          <p:cNvSpPr/>
          <p:nvPr/>
        </p:nvSpPr>
        <p:spPr>
          <a:xfrm>
            <a:off x="0" y="0"/>
            <a:ext cx="3433665" cy="237930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 результати </a:t>
            </a:r>
          </a:p>
          <a:p>
            <a:pPr algn="ctr"/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нтиалкогольної компанії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65314" y="2537927"/>
            <a:ext cx="3032449" cy="3508310"/>
          </a:xfrm>
          <a:prstGeom prst="flowChartProcess">
            <a:avLst/>
          </a:prstGeom>
          <a:solidFill>
            <a:srgbClr val="13E3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 виробництва підпільних сурогатів та самогоноваріння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5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&quot;сухий закон перебудова у плакатах і карикатур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85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артинки по запросу &quot;сухий закон перебудова у плакатах і карикатурах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35" y="0"/>
            <a:ext cx="5137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ссылка на другую страницу 2"/>
          <p:cNvSpPr/>
          <p:nvPr/>
        </p:nvSpPr>
        <p:spPr>
          <a:xfrm>
            <a:off x="4702629" y="0"/>
            <a:ext cx="2715208" cy="6858000"/>
          </a:xfrm>
          <a:prstGeom prst="flowChartOffpageConnector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«Сухий закон» привів до скорочення бюджетних надходжень,</a:t>
            </a:r>
          </a:p>
          <a:p>
            <a:pPr algn="ctr"/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вирубки виноградників, закриттю виноробних підприємств.</a:t>
            </a:r>
          </a:p>
          <a:p>
            <a:pPr algn="ctr"/>
            <a:endParaRPr lang="uk-UA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цілому антиалкогольна кампанія провалилась.</a:t>
            </a:r>
            <a:endParaRPr lang="ru-RU" sz="24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oodle.mdu.in.ua/pluginfile.php/13919/mod_page/content/15/%D0%90%D0%BD%D1%82%D0%B8%D0%B0%D0%BB%D0%BA%D0%BE%D0%B3%D0%BE%D0%BB%D1%8C%D0%BD%D0%B0%20%D0%BA%D0%BE%D0%BC%D0%BF%D0%B0%D0%BD%D1%96%D1%8F%201985%20-%201987%20%D1%80%D1%80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46" y="0"/>
            <a:ext cx="10297885" cy="687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Картинки по запросу &quot;перестройка в карикатур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7263"/>
            <a:ext cx="6020857" cy="90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6457244" y="722488"/>
            <a:ext cx="5271911" cy="5633156"/>
          </a:xfrm>
          <a:prstGeom prst="wedgeRoundRectCallout">
            <a:avLst>
              <a:gd name="adj1" fmla="val -95170"/>
              <a:gd name="adj2" fmla="val 47914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самогоноваріння. </a:t>
            </a:r>
          </a:p>
          <a:p>
            <a:pPr algn="ctr"/>
            <a:endParaRPr lang="uk-UA" sz="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Правоохоронними органами було вилучено десятки тисяч апаратів для самогоноваріння у населення України. 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7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09708" y="3933866"/>
            <a:ext cx="7390614" cy="2790334"/>
          </a:xfrm>
          <a:prstGeom prst="roundRect">
            <a:avLst/>
          </a:prstGeom>
          <a:solidFill>
            <a:srgbClr val="E6C51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1986 р. було видано постанову про боротьбу з нетрудовими доходами, в зв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язку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поширенням тіньової економіки. Наслідком боротьби з нетрудовими доходами стало прийняття Закону </a:t>
            </a:r>
          </a:p>
          <a:p>
            <a:pPr algn="ctr"/>
            <a:r>
              <a:rPr lang="uk-UA" sz="28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індивідуальну трудову діяльність»</a:t>
            </a:r>
            <a:endParaRPr lang="ru-RU" sz="28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4474399" y="0"/>
            <a:ext cx="7582292" cy="4152122"/>
          </a:xfrm>
          <a:prstGeom prst="flowChartDocument">
            <a:avLst/>
          </a:prstGeom>
          <a:solidFill>
            <a:srgbClr val="EE79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Подолати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економічне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відставання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провідних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мобілізації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Союзу не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вдалося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міцності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радянської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вичерпано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28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прискорення</a:t>
            </a:r>
            <a:r>
              <a:rPr lang="ru-RU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b="1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дала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очікуваних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Картинки по запросу &quot;перестройка в карикатур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70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13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Картинки по запросу &quot;перестройка в плакатах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55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moodle.mdu.in.ua/pluginfile.php/13919/mod_page/content/15/%D0%9A%D0%B0%D1%80%D0%B8%D0%BA%D0%B0%D1%82%D1%83%D1%80%D0%B0%20%D0%BF%D0%B5%D1%80%D1%96%D0%BE%D0%B4%D1%83%20%D0%9F%D0%B5%D1%80%D0%B5%D0%B1%D1%83%D0%B4%D0%BE%D0%B2%D0%B8%2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622" y="-35167"/>
            <a:ext cx="4571999" cy="68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9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&quot;Горбачов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62" y="0"/>
            <a:ext cx="4339352" cy="472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Картинки по запросу &quot;карикатури часів перебудов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62" y="4051884"/>
            <a:ext cx="4339352" cy="28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процесс 1"/>
          <p:cNvSpPr/>
          <p:nvPr/>
        </p:nvSpPr>
        <p:spPr>
          <a:xfrm>
            <a:off x="4456014" y="0"/>
            <a:ext cx="7735986" cy="1800808"/>
          </a:xfrm>
          <a:prstGeom prst="flowChart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червні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1987 року ЦК КПРС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вирішив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впроваджувати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економіці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ринкові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4618653" y="2015411"/>
            <a:ext cx="7464490" cy="1446245"/>
          </a:xfrm>
          <a:prstGeom prst="homePlate">
            <a:avLst/>
          </a:prstGeom>
          <a:solidFill>
            <a:srgbClr val="EE792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з’явилися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орендні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акціонерні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кооперативів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«Закон про кооперацію»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4618653" y="3696459"/>
            <a:ext cx="7492483" cy="1446245"/>
          </a:xfrm>
          <a:prstGeom prst="homePlate">
            <a:avLst/>
          </a:prstGeom>
          <a:solidFill>
            <a:srgbClr val="E6C51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виникло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сімейного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підряду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малих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4618653" y="5357307"/>
            <a:ext cx="7573347" cy="1446245"/>
          </a:xfrm>
          <a:prstGeom prst="homePlat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іноземний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отримав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спільні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фірми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8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&quot;перестройка в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497355" cy="68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процесс 5"/>
          <p:cNvSpPr/>
          <p:nvPr/>
        </p:nvSpPr>
        <p:spPr>
          <a:xfrm>
            <a:off x="4497353" y="1558212"/>
            <a:ext cx="7694646" cy="1950098"/>
          </a:xfrm>
          <a:prstGeom prst="flowChartProcess">
            <a:avLst/>
          </a:prstGeom>
          <a:solidFill>
            <a:srgbClr val="E6C51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Розширювалась самостійність підприємств на принципах госпрозрахунку та самофінансування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4497353" y="0"/>
            <a:ext cx="7694646" cy="1810139"/>
          </a:xfrm>
          <a:prstGeom prst="downArrowCallout">
            <a:avLst/>
          </a:prstGeom>
          <a:solidFill>
            <a:srgbClr val="EE79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1987 р. було прийнято Закон </a:t>
            </a:r>
          </a:p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 державне підприємство»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264" y="5527369"/>
            <a:ext cx="4963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 + С + С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898573" y="3629607"/>
            <a:ext cx="6310600" cy="143691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Запровадження принципу трьох «С»</a:t>
            </a:r>
            <a:endParaRPr lang="ru-RU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7257659" y="4941160"/>
            <a:ext cx="1592428" cy="79756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0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ссылка на другую страницу 2"/>
          <p:cNvSpPr/>
          <p:nvPr/>
        </p:nvSpPr>
        <p:spPr>
          <a:xfrm>
            <a:off x="348792" y="157667"/>
            <a:ext cx="4788815" cy="2368717"/>
          </a:xfrm>
          <a:prstGeom prst="flowChartOffpageConnector">
            <a:avLst/>
          </a:prstGeom>
          <a:solidFill>
            <a:srgbClr val="E6C51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спеціальної державної комісії з питань реформи на чолі з </a:t>
            </a:r>
          </a:p>
          <a:p>
            <a:pPr algn="ctr"/>
            <a:r>
              <a:rPr lang="uk-UA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Абалкіним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ссылка на другую страницу 3"/>
          <p:cNvSpPr/>
          <p:nvPr/>
        </p:nvSpPr>
        <p:spPr>
          <a:xfrm>
            <a:off x="6570483" y="160256"/>
            <a:ext cx="5308860" cy="2253006"/>
          </a:xfrm>
          <a:prstGeom prst="flowChartOffpageConnector">
            <a:avLst/>
          </a:prstGeom>
          <a:solidFill>
            <a:srgbClr val="EE79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неурядової комісії на чолі з академіком </a:t>
            </a:r>
          </a:p>
          <a:p>
            <a:pPr algn="ctr"/>
            <a:r>
              <a:rPr lang="uk-UA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uk-UA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Шаталіним</a:t>
            </a:r>
            <a:endParaRPr lang="ru-RU" sz="3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4207" y="3161399"/>
            <a:ext cx="5250729" cy="2296721"/>
          </a:xfrm>
          <a:prstGeom prst="roundRect">
            <a:avLst/>
          </a:prstGeom>
          <a:solidFill>
            <a:srgbClr val="E6C51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Поступовий перехід до ринкової економіки під сильним державним контролем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70483" y="3161399"/>
            <a:ext cx="5206047" cy="2296721"/>
          </a:xfrm>
          <a:prstGeom prst="roundRect">
            <a:avLst/>
          </a:prstGeom>
          <a:solidFill>
            <a:srgbClr val="EE79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«500 днів» - </a:t>
            </a:r>
          </a:p>
          <a:p>
            <a:pPr algn="ctr"/>
            <a:r>
              <a:rPr lang="uk-UA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ерехід до ринкової економіки шляхом «шокової терапії» 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7654" y="1911981"/>
            <a:ext cx="2711000" cy="14465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1002">
            <a:schemeClr val="lt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dirty="0" smtClean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1989</a:t>
            </a:r>
            <a:endParaRPr lang="ru-RU" sz="8800" b="1" cap="none" spc="0" dirty="0">
              <a:ln w="381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424207" y="5750351"/>
            <a:ext cx="11352323" cy="914400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умовах стрімкого погіршення ситуації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обидві програми були відкинуті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2080726" y="2230016"/>
            <a:ext cx="1502228" cy="1128515"/>
          </a:xfrm>
          <a:prstGeom prst="downArrow">
            <a:avLst/>
          </a:prstGeom>
          <a:solidFill>
            <a:srgbClr val="B8D42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8483354" y="2100279"/>
            <a:ext cx="1604865" cy="1210427"/>
          </a:xfrm>
          <a:prstGeom prst="downArrow">
            <a:avLst/>
          </a:prstGeom>
          <a:solidFill>
            <a:srgbClr val="D25A2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5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&quot;период застоя фото для фон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" y="22282"/>
            <a:ext cx="5495690" cy="308674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&quot;К.У.Черненко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2" y="3231760"/>
            <a:ext cx="2216909" cy="356936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&quot;К.У.Черненко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851" y="3161797"/>
            <a:ext cx="2519534" cy="363932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1511559" y="2481943"/>
            <a:ext cx="961052" cy="1017037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1838131" y="5775649"/>
            <a:ext cx="1856978" cy="942391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33851" y="3056262"/>
            <a:ext cx="2519534" cy="34265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«міні-</a:t>
            </a:r>
            <a:r>
              <a:rPr lang="uk-UA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застой</a:t>
            </a:r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57442" y="88237"/>
            <a:ext cx="3966150" cy="9233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1982 - 1985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95690" y="1011567"/>
            <a:ext cx="6434558" cy="77991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«ПАРАД ГЕНСЕКОВ»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Картинки по запросу &quot;Горбачов фото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718" y="1925514"/>
            <a:ext cx="3423233" cy="479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3778" y="3814647"/>
            <a:ext cx="2251611" cy="290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7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0" name="Picture 18" descr="Картинки по запросу &quot;перестройка в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1" y="-2822"/>
            <a:ext cx="10327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документ 10"/>
          <p:cNvSpPr/>
          <p:nvPr/>
        </p:nvSpPr>
        <p:spPr>
          <a:xfrm>
            <a:off x="5700889" y="1196623"/>
            <a:ext cx="6491111" cy="4459110"/>
          </a:xfrm>
          <a:prstGeom prst="flowChartDocument">
            <a:avLst/>
          </a:prstGeom>
          <a:solidFill>
            <a:srgbClr val="D25A2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систематичне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обезлюднення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села;</a:t>
            </a:r>
          </a:p>
          <a:p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некомпетентність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значної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керівних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кадрів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низька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продуктивність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достатніх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фондів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відтворення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значні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втрати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врожаю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третина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вирощеного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доходила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 до </a:t>
            </a:r>
            <a:r>
              <a:rPr lang="ru-RU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споживача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Блок-схема: ссылка на другую страницу 16"/>
          <p:cNvSpPr/>
          <p:nvPr/>
        </p:nvSpPr>
        <p:spPr>
          <a:xfrm>
            <a:off x="5125156" y="1"/>
            <a:ext cx="7066844" cy="1193800"/>
          </a:xfrm>
          <a:prstGeom prst="flowChartOffpageConnector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повного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занепаду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доведено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сільське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господарство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лево 12"/>
          <p:cNvSpPr/>
          <p:nvPr/>
        </p:nvSpPr>
        <p:spPr>
          <a:xfrm>
            <a:off x="5125156" y="5238044"/>
            <a:ext cx="7066844" cy="1619957"/>
          </a:xfrm>
          <a:prstGeom prst="leftArrow">
            <a:avLst>
              <a:gd name="adj1" fmla="val 50000"/>
              <a:gd name="adj2" fmla="val 44350"/>
            </a:avLst>
          </a:prstGeom>
          <a:solidFill>
            <a:schemeClr val="tx2">
              <a:lumMod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орендних відносин на селі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4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ссылка на другую страницу 5"/>
          <p:cNvSpPr/>
          <p:nvPr/>
        </p:nvSpPr>
        <p:spPr>
          <a:xfrm>
            <a:off x="69147" y="1535289"/>
            <a:ext cx="3685822" cy="5322711"/>
          </a:xfrm>
          <a:prstGeom prst="flowChartOffpageConnector">
            <a:avLst/>
          </a:prstGeom>
          <a:solidFill>
            <a:srgbClr val="E6C51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 стрімкого підвищення цін і зарплат.</a:t>
            </a:r>
          </a:p>
          <a:p>
            <a:pPr algn="ctr"/>
            <a:r>
              <a:rPr lang="uk-UA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на 100% зарплат представникам партійної і державної номенклатури</a:t>
            </a:r>
            <a:endParaRPr lang="ru-RU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ссылка на другую страницу 6"/>
          <p:cNvSpPr/>
          <p:nvPr/>
        </p:nvSpPr>
        <p:spPr>
          <a:xfrm>
            <a:off x="4210756" y="1535289"/>
            <a:ext cx="3794476" cy="5322711"/>
          </a:xfrm>
          <a:prstGeom prst="flowChartOffpageConnector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Спроба приборкати інфляцію та ажіотажний попит на товари.</a:t>
            </a:r>
          </a:p>
          <a:p>
            <a:pPr algn="ctr"/>
            <a:r>
              <a:rPr lang="uk-UA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Павловська фінансова реформа (обмін купюр вартістю </a:t>
            </a:r>
          </a:p>
          <a:p>
            <a:pPr algn="ctr"/>
            <a:r>
              <a:rPr lang="uk-UA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і 100 крб.) </a:t>
            </a:r>
            <a:endParaRPr lang="ru-RU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ссылка на другую страницу 7"/>
          <p:cNvSpPr/>
          <p:nvPr/>
        </p:nvSpPr>
        <p:spPr>
          <a:xfrm>
            <a:off x="8558388" y="1535287"/>
            <a:ext cx="3685822" cy="5322711"/>
          </a:xfrm>
          <a:prstGeom prst="flowChartOffpageConnector">
            <a:avLst/>
          </a:prstGeom>
          <a:solidFill>
            <a:srgbClr val="DE871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Запровадження продажу продовольчих і промислових товарів в УРСР </a:t>
            </a:r>
          </a:p>
          <a:p>
            <a:pPr algn="ctr"/>
            <a:r>
              <a:rPr lang="uk-UA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картками споживача з купонами.</a:t>
            </a:r>
            <a:endParaRPr lang="ru-RU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8469" y="0"/>
            <a:ext cx="3685822" cy="1659467"/>
          </a:xfrm>
          <a:prstGeom prst="downArrowCallou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ru-RU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4238977" y="-4"/>
            <a:ext cx="3705577" cy="1659471"/>
          </a:xfrm>
          <a:prstGeom prst="downArrowCallou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endParaRPr lang="ru-RU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8497710" y="0"/>
            <a:ext cx="3685822" cy="1794929"/>
          </a:xfrm>
          <a:prstGeom prst="downArrowCallout">
            <a:avLst/>
          </a:prstGeom>
          <a:solidFill>
            <a:srgbClr val="EE79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endParaRPr lang="ru-RU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4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и по запросу &quot;картки споживача у Перебудову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44" y="0"/>
            <a:ext cx="11449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Картинки по запросу &quot;картки споживача у Перебудову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2" y="3429000"/>
            <a:ext cx="4301067" cy="338737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Картинки по запросу &quot;реформа 3 &quot;С&quot; у часи Перебудови плакат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81" y="0"/>
            <a:ext cx="40044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39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5926667" cy="129822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провала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економічних реформ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Картинки по запросу &quot;перестройка в карикатур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11" y="0"/>
            <a:ext cx="5396089" cy="68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документ 2"/>
          <p:cNvSpPr/>
          <p:nvPr/>
        </p:nvSpPr>
        <p:spPr>
          <a:xfrm>
            <a:off x="0" y="1490133"/>
            <a:ext cx="6931378" cy="5367867"/>
          </a:xfrm>
          <a:prstGeom prst="flowChartDocumen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обґрунтованої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непослідовність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некомпетентність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керівництва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здійсненні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прагнення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поєднати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несумісні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адміністративно-командну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ринкову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опір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консервативних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у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партійному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державному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апараті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переважання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галузей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ВПК</a:t>
            </a:r>
          </a:p>
          <a:p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25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&quot;перестройка в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16" y="0"/>
            <a:ext cx="5213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документ 2"/>
          <p:cNvSpPr/>
          <p:nvPr/>
        </p:nvSpPr>
        <p:spPr>
          <a:xfrm>
            <a:off x="198447" y="2695223"/>
            <a:ext cx="6581422" cy="2720622"/>
          </a:xfrm>
          <a:prstGeom prst="flowChartDocumen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Республіка була справжнім </a:t>
            </a:r>
            <a:r>
              <a:rPr lang="uk-UA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«заповідником застою»</a:t>
            </a: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0" y="0"/>
            <a:ext cx="7089422" cy="2720622"/>
          </a:xfrm>
          <a:prstGeom prst="flowChartOffpageConnec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у часи перебудови залишалась під контролем консервативних сил на чолі з першим секретарем ЦК КПУ В. Щербицьким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59712" y="5415845"/>
            <a:ext cx="6969997" cy="1275644"/>
          </a:xfrm>
          <a:prstGeom prst="homePlate">
            <a:avLst/>
          </a:prstGeom>
          <a:solidFill>
            <a:srgbClr val="F86D5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Щербицького на Івашка мало що змінило, перебудова в Україні тривалий час гальмувалась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7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2192000" cy="13998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каталізаторів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справжньої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перебудови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стала 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катастрофа. Вона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продемонструвала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громадянам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якою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принизливою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небезпечною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повна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залежність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УРСР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Москви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628" name="Picture 4" descr="Картинки по запросу &quot;Аварія на ЧАЕС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99822"/>
            <a:ext cx="7277571" cy="545817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знак завершения 6"/>
          <p:cNvSpPr/>
          <p:nvPr/>
        </p:nvSpPr>
        <p:spPr>
          <a:xfrm>
            <a:off x="1" y="1789289"/>
            <a:ext cx="4978400" cy="784578"/>
          </a:xfrm>
          <a:prstGeom prst="flowChartTerminator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АЕС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505" y="1399822"/>
            <a:ext cx="5659496" cy="42446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Блок-схема: знак завершения 5"/>
          <p:cNvSpPr/>
          <p:nvPr/>
        </p:nvSpPr>
        <p:spPr>
          <a:xfrm>
            <a:off x="7021689" y="5644444"/>
            <a:ext cx="5170311" cy="1213556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 приховати наслідки аварії остаточно підірвали довіру до керівництва країни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и по запросу &quot;Аварія на ЧАЕС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278489" cy="1851378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квітня 1986 р.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17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 - ліквідатори</a:t>
            </a:r>
            <a:endParaRPr lang="ru-RU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4" descr="Картинки по запросу &quot;Герої ліквідатори ЧАЕС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22" y="1174044"/>
            <a:ext cx="7540978" cy="565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Картинки по запросу &quot;Герої ліквідатори ЧАЕС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0"/>
            <a:ext cx="4549422" cy="49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ртинки по запросу &quot;Герої ліквідатори ЧАЕС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00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0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&quot;Горбачов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956"/>
            <a:ext cx="7067095" cy="396804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 &quot;Горбачов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4933" cy="30024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7067095" y="1896534"/>
            <a:ext cx="5124905" cy="4961466"/>
          </a:xfrm>
          <a:prstGeom prst="flowChartDocument">
            <a:avLst/>
          </a:prstGeom>
          <a:solidFill>
            <a:srgbClr val="EE79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червні 1988 р. відбулась ХІХ партійна конференція, на якій було прийнято рішення про кардинальне реформування політичної системи.</a:t>
            </a:r>
            <a:endParaRPr lang="uk-UA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 взято курс на </a:t>
            </a:r>
            <a:r>
              <a:rPr lang="uk-UA" sz="4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ГЛАСНІСТЬ</a:t>
            </a:r>
            <a:endParaRPr lang="ru-RU" sz="40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4526843" y="90311"/>
            <a:ext cx="7507111" cy="2404534"/>
          </a:xfrm>
          <a:prstGeom prst="downArrowCallout">
            <a:avLst/>
          </a:prstGeom>
          <a:solidFill>
            <a:srgbClr val="F86D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Спроби </a:t>
            </a:r>
            <a:r>
              <a:rPr lang="uk-UA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</a:t>
            </a:r>
            <a:r>
              <a:rPr lang="uk-UA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реформ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68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12191999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Символом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конаючої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імперії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похоронні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1982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(Л.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Брєжнєв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1984 р. (В. Андропов), 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1985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(К. Черненко).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32" name="Picture 12" descr="Картинки по запросу &quot;Похорон Черненко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3" y="1470581"/>
            <a:ext cx="7632710" cy="523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Картинки по запросу &quot;Похорон Черненко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235" y="3905197"/>
            <a:ext cx="4232262" cy="279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Картинки по запросу &quot;Похорон Черненко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235" y="1008668"/>
            <a:ext cx="4232262" cy="281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04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Картинки по запросу &quot;перестройка в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946"/>
            <a:ext cx="6719358" cy="424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&quot;Горбачов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04"/>
            <a:ext cx="6719358" cy="430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6378222" y="15804"/>
            <a:ext cx="5813778" cy="6932507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Гласність</a:t>
            </a:r>
            <a:r>
              <a:rPr lang="ru-RU" sz="36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позначає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максимальної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відвертості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відкритості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у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сновний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перебудови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яку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проводив М. С. 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Горбачов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і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полягала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істотному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ослабленні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цензури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знятті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існуючих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радянському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численних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обмежень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50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Картинки по запросу &quot;перестройка в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18842" cy="446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процесс 2"/>
          <p:cNvSpPr/>
          <p:nvPr/>
        </p:nvSpPr>
        <p:spPr>
          <a:xfrm>
            <a:off x="6818842" y="0"/>
            <a:ext cx="5373158" cy="1174044"/>
          </a:xfrm>
          <a:prstGeom prst="flowChart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 гласності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6389511" y="1343378"/>
            <a:ext cx="5802489" cy="756355"/>
          </a:xfrm>
          <a:prstGeom prst="flowChartAlternateProcess">
            <a:avLst/>
          </a:prstGeom>
          <a:solidFill>
            <a:srgbClr val="F86D5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Критика існуючого ладу, припинення переслідування інакомислячих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6389511" y="2233171"/>
            <a:ext cx="5802489" cy="756355"/>
          </a:xfrm>
          <a:prstGeom prst="flowChartAlternateProcess">
            <a:avLst/>
          </a:prstGeom>
          <a:solidFill>
            <a:srgbClr val="EE792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Зняття цензури, видання перших неформальних газет і журналів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6389511" y="3122964"/>
            <a:ext cx="5802489" cy="756355"/>
          </a:xfrm>
          <a:prstGeom prst="flowChartAlternateProcess">
            <a:avLst/>
          </a:prstGeom>
          <a:solidFill>
            <a:srgbClr val="E6C51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</a:t>
            </a:r>
            <a:r>
              <a:rPr lang="uk-UA" sz="2000" b="1" dirty="0" smtClean="0">
                <a:solidFill>
                  <a:schemeClr val="bg1"/>
                </a:solidFill>
              </a:rPr>
              <a:t>адання </a:t>
            </a:r>
            <a:r>
              <a:rPr lang="uk-UA" sz="2000" b="1" dirty="0">
                <a:solidFill>
                  <a:schemeClr val="bg1"/>
                </a:solidFill>
              </a:rPr>
              <a:t>населенню </a:t>
            </a:r>
            <a:r>
              <a:rPr lang="uk-UA" sz="2000" b="1" dirty="0" smtClean="0">
                <a:solidFill>
                  <a:schemeClr val="bg1"/>
                </a:solidFill>
              </a:rPr>
              <a:t>дозованої </a:t>
            </a:r>
            <a:r>
              <a:rPr lang="uk-UA" sz="2000" b="1" dirty="0">
                <a:solidFill>
                  <a:schemeClr val="bg1"/>
                </a:solidFill>
              </a:rPr>
              <a:t>інформації про минулі </a:t>
            </a:r>
            <a:r>
              <a:rPr lang="uk-UA" sz="2000" b="1" dirty="0" smtClean="0">
                <a:solidFill>
                  <a:schemeClr val="bg1"/>
                </a:solidFill>
              </a:rPr>
              <a:t>злочини </a:t>
            </a:r>
            <a:r>
              <a:rPr lang="uk-UA" sz="2000" b="1" dirty="0">
                <a:solidFill>
                  <a:schemeClr val="bg1"/>
                </a:solidFill>
              </a:rPr>
              <a:t>в історії СРСР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6389511" y="3988597"/>
            <a:ext cx="5802489" cy="756355"/>
          </a:xfrm>
          <a:prstGeom prst="flowChartAlternateProcess">
            <a:avLst/>
          </a:prstGeom>
          <a:solidFill>
            <a:srgbClr val="35C1A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Вивчення «білих плям» в історії, порушення проблем української мови та літератури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6389510" y="4854230"/>
            <a:ext cx="5802489" cy="756355"/>
          </a:xfrm>
          <a:prstGeom prst="flowChartAlternateProcess">
            <a:avLst/>
          </a:prstGeom>
          <a:solidFill>
            <a:srgbClr val="13E36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з’явились на світ твори «шістдесятників», фільми режисерів-дисидентів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6431842" y="5719862"/>
            <a:ext cx="5717823" cy="1008315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відкриті імена діячів революції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1917-1921рр</a:t>
            </a:r>
            <a:r>
              <a:rPr lang="uk-UA" sz="2000" b="1" dirty="0">
                <a:solidFill>
                  <a:schemeClr val="bg1"/>
                </a:solidFill>
              </a:rPr>
              <a:t>., повернуто із забуття </a:t>
            </a:r>
            <a:r>
              <a:rPr lang="uk-UA" sz="2000" b="1" dirty="0" smtClean="0">
                <a:solidFill>
                  <a:schemeClr val="bg1"/>
                </a:solidFill>
              </a:rPr>
              <a:t>творчість «розстріляного відродження»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0" y="4466342"/>
            <a:ext cx="6389510" cy="2391658"/>
          </a:xfrm>
          <a:prstGeom prst="flowChartProcess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 про численні злочини радянської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 підривали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довіру до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неї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сприяли зростанню національної самосвідомості народу.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19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Картинки по запросу &quot;карикатури часів перебудов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022"/>
            <a:ext cx="4222044" cy="355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Картинки по запросу &quot;плюралізм у радянських плакатах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45" y="-1"/>
            <a:ext cx="7969955" cy="531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Картинки по запросу &quot;плюралізм у радянських плакатах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9998"/>
            <a:ext cx="4933243" cy="323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3244" y="5313302"/>
            <a:ext cx="7258756" cy="154469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Плюралізм, гласність, демократія стають основними принципами перебудови у політичній сфері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15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артинки по запросу &quot;плюралізм у радянських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1067" cy="69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олна 1"/>
          <p:cNvSpPr/>
          <p:nvPr/>
        </p:nvSpPr>
        <p:spPr>
          <a:xfrm>
            <a:off x="4064000" y="575733"/>
            <a:ext cx="8128000" cy="6005689"/>
          </a:xfrm>
          <a:prstGeom prst="wave">
            <a:avLst>
              <a:gd name="adj1" fmla="val 12500"/>
              <a:gd name="adj2" fmla="val -6988"/>
            </a:avLst>
          </a:prstGeom>
          <a:solidFill>
            <a:srgbClr val="F86D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Плюралізм – </a:t>
            </a:r>
            <a:r>
              <a:rPr lang="uk-UA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багатоманітність, розмаїття рівноправних конкуруючих течій, сил у політиці, ідеології, релігії 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-158620" y="354563"/>
            <a:ext cx="4495815" cy="6261610"/>
          </a:xfrm>
          <a:prstGeom prst="verticalScroll">
            <a:avLst/>
          </a:prstGeom>
          <a:solidFill>
            <a:srgbClr val="E6C51E"/>
          </a:solidFill>
          <a:ln w="3810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Демократія</a:t>
            </a:r>
            <a:r>
              <a:rPr lang="ru-RU" sz="3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ґрунтується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визнанні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як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принципах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рівності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3649809" y="279149"/>
            <a:ext cx="4495815" cy="6261610"/>
          </a:xfrm>
          <a:prstGeom prst="verticalScroll">
            <a:avLst/>
          </a:prstGeom>
          <a:solidFill>
            <a:srgbClr val="D25A24"/>
          </a:solidFill>
          <a:ln w="3810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Лібералізація</a:t>
            </a:r>
            <a:r>
              <a:rPr lang="ru-RU" sz="32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пом’якшення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лібералізму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запровадження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 і свобод,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демократизації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752040" y="279148"/>
            <a:ext cx="4495815" cy="6261610"/>
          </a:xfrm>
          <a:prstGeom prst="verticalScroll">
            <a:avLst/>
          </a:prstGeom>
          <a:solidFill>
            <a:srgbClr val="92D050"/>
          </a:solidFill>
          <a:ln w="3810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3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плюралізм</a:t>
            </a:r>
            <a:r>
              <a:rPr lang="ru-RU" sz="3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свобода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партій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багатопартійність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203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и по запросу &quot;перестройка в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333"/>
            <a:ext cx="8850489" cy="686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процесс 1"/>
          <p:cNvSpPr/>
          <p:nvPr/>
        </p:nvSpPr>
        <p:spPr>
          <a:xfrm>
            <a:off x="0" y="0"/>
            <a:ext cx="12192000" cy="632178"/>
          </a:xfrm>
          <a:prstGeom prst="flowChartProcess">
            <a:avLst/>
          </a:prstGeom>
          <a:solidFill>
            <a:srgbClr val="EE79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 основних принципів політичної реформи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документ 2"/>
          <p:cNvSpPr/>
          <p:nvPr/>
        </p:nvSpPr>
        <p:spPr>
          <a:xfrm>
            <a:off x="8466667" y="632178"/>
            <a:ext cx="3725333" cy="6321778"/>
          </a:xfrm>
          <a:prstGeom prst="flowChartDocument">
            <a:avLst/>
          </a:prstGeom>
          <a:solidFill>
            <a:srgbClr val="F86D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uk-UA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Плюралізм політичного життя,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творення інших партій при збереженні гегемонії КПРС,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іткий розподіл влади на 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законадавчу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виконавчу і судову,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Ліквідація зрощування партійного і державного апаратів, розширення повноважень рад,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оява політичної опозиції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3191069" y="5691673"/>
            <a:ext cx="5551715" cy="1073020"/>
          </a:xfrm>
          <a:prstGeom prst="homePlate">
            <a:avLst/>
          </a:prstGeom>
          <a:solidFill>
            <a:srgbClr val="E6C51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Конституційна реформа М.С. Горбачова, 1988р.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0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&quot;Горбачов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01879" cy="6858000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90992" y="-30404"/>
            <a:ext cx="56380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dirty="0" smtClean="0">
                <a:ln w="12700">
                  <a:solidFill>
                    <a:schemeClr val="tx2">
                      <a:lumMod val="10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1988 - 1990</a:t>
            </a:r>
            <a:endParaRPr lang="ru-RU" sz="8800" b="1" cap="none" spc="0" dirty="0">
              <a:ln w="12700">
                <a:solidFill>
                  <a:schemeClr val="tx2">
                    <a:lumMod val="1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3772292" y="1385741"/>
            <a:ext cx="6645897" cy="5323788"/>
          </a:xfrm>
          <a:prstGeom prst="verticalScroll">
            <a:avLst/>
          </a:prstGeom>
          <a:solidFill>
            <a:srgbClr val="E6C51E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тиском світової громадськості та суспільства М. Горбачов дав розпорядження звільнити всіх </a:t>
            </a:r>
            <a:r>
              <a:rPr lang="uk-UA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політв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язнів</a:t>
            </a: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Картинки по запросу &quot;плюралізм у радянських плакатах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379" y="4742281"/>
            <a:ext cx="3547621" cy="2052088"/>
          </a:xfrm>
          <a:prstGeom prst="rect">
            <a:avLst/>
          </a:prstGeom>
          <a:solidFill>
            <a:schemeClr val="tx2">
              <a:lumMod val="10000"/>
            </a:schemeClr>
          </a:solidFill>
          <a:ln w="38100">
            <a:solidFill>
              <a:srgbClr val="00206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4582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перший з'їзд рад народів СРСР Горбачов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68" y="0"/>
            <a:ext cx="6259532" cy="432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&quot;перший з'їзд рад народів СРСР Горбачов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46" y="2907692"/>
            <a:ext cx="5985314" cy="395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32468" y="4249415"/>
            <a:ext cx="6259532" cy="2608585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i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березні</a:t>
            </a:r>
            <a:r>
              <a:rPr lang="ru-RU" sz="2400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 р.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ідбувся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позачерговий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третій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з’їзд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СРСР, на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запропоновано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посаду президента СРСР. </a:t>
            </a:r>
            <a:r>
              <a:rPr lang="ru-RU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Першим президентом СРСР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Горбачов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залишив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собою й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найвищу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посаду в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ятиугольник 2"/>
          <p:cNvSpPr/>
          <p:nvPr/>
        </p:nvSpPr>
        <p:spPr>
          <a:xfrm>
            <a:off x="14139" y="0"/>
            <a:ext cx="7291633" cy="2907692"/>
          </a:xfrm>
          <a:prstGeom prst="homePlat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</a:t>
            </a:r>
            <a:r>
              <a:rPr lang="ru-RU" sz="30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альтернативність</a:t>
            </a:r>
            <a:r>
              <a:rPr lang="ru-RU" sz="30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виборів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депутатів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1989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Верховної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 СРСР.</a:t>
            </a:r>
          </a:p>
          <a:p>
            <a:pPr algn="ctr"/>
            <a:r>
              <a:rPr lang="uk-UA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Головою обрали </a:t>
            </a:r>
            <a:r>
              <a:rPr lang="uk-UA" sz="3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М.Горбачова</a:t>
            </a:r>
            <a:r>
              <a:rPr lang="uk-UA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38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6530" y="-223935"/>
            <a:ext cx="929582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Ліквідація монополії </a:t>
            </a:r>
          </a:p>
          <a:p>
            <a:pPr algn="ctr"/>
            <a:r>
              <a:rPr lang="uk-UA" sz="6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КПРС на владу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&quot;6 стаття конституції СРСР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3750"/>
            <a:ext cx="6484776" cy="48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документ 2"/>
          <p:cNvSpPr/>
          <p:nvPr/>
        </p:nvSpPr>
        <p:spPr>
          <a:xfrm>
            <a:off x="6755363" y="2003751"/>
            <a:ext cx="5159829" cy="4854250"/>
          </a:xfrm>
          <a:prstGeom prst="flowChartDocument">
            <a:avLst/>
          </a:prstGeom>
          <a:solidFill>
            <a:srgbClr val="D25A2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лютому 1990 р.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було скасовано </a:t>
            </a:r>
            <a:r>
              <a:rPr lang="uk-UA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статтю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Конституції СРСР  та у конституціях союзних республік про «керівну і спрямовуючу…» роль КПРС у радянському суспільстві.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&quot;Горбачов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637" y="27992"/>
            <a:ext cx="4857363" cy="230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0"/>
            <a:ext cx="7334638" cy="161419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 політичних реформ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6744" y="1853395"/>
            <a:ext cx="3497719" cy="21509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Розвал існуючої системи влади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91340" y="1853395"/>
            <a:ext cx="3497719" cy="215099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Підрив монополії КПРС на владу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6744" y="4432040"/>
            <a:ext cx="3497719" cy="2146041"/>
          </a:xfrm>
          <a:prstGeom prst="roundRect">
            <a:avLst/>
          </a:prstGeom>
          <a:solidFill>
            <a:srgbClr val="13E3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 політичної активності населення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59764" y="4432040"/>
            <a:ext cx="3576734" cy="2146041"/>
          </a:xfrm>
          <a:prstGeom prst="roundRect">
            <a:avLst/>
          </a:prstGeom>
          <a:solidFill>
            <a:srgbClr val="35C1A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Зародження багатопартійності</a:t>
            </a:r>
            <a:endParaRPr lang="ru-RU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724579" y="4792346"/>
            <a:ext cx="4077478" cy="1832387"/>
          </a:xfrm>
          <a:prstGeom prst="roundRect">
            <a:avLst/>
          </a:prstGeom>
          <a:solidFill>
            <a:srgbClr val="9F4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 національної самосвідомості українців, активізація національно-визвольного руху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24579" y="2648394"/>
            <a:ext cx="4077478" cy="1832387"/>
          </a:xfrm>
          <a:prstGeom prst="roundRect">
            <a:avLst/>
          </a:prstGeom>
          <a:solidFill>
            <a:srgbClr val="F29B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передумов для розвалу СРСР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3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&quot;Горбачов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136" y="0"/>
            <a:ext cx="5385864" cy="6858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0" y="4976037"/>
            <a:ext cx="6996223" cy="1881963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квітневому пленумі ЦК КПРС у 1985р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Горбачов виступив з ініціативою розпочати в СРСР </a:t>
            </a:r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реформи в економіці, соціальному і духовному житті. Такий курс з часом дістав назву ,,Перебудова” і зводився до закликів ,,прискорення”, ,,демократизації” та ,,гласності”.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Картинки по запросу &quot;Горбачов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28" y="-41331"/>
            <a:ext cx="3934047" cy="501736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75647" y="745131"/>
            <a:ext cx="2941832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1985</a:t>
            </a:r>
            <a:endParaRPr lang="ru-RU" sz="9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1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окумент 1"/>
          <p:cNvSpPr/>
          <p:nvPr/>
        </p:nvSpPr>
        <p:spPr>
          <a:xfrm>
            <a:off x="6551645" y="4128340"/>
            <a:ext cx="5495730" cy="2617693"/>
          </a:xfrm>
          <a:prstGeom prst="flowChartDocumen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 1989 р. Товариства української мови </a:t>
            </a:r>
          </a:p>
          <a:p>
            <a:pPr algn="ctr"/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ім. Т.Г. Шевченка (ТУМ).</a:t>
            </a:r>
          </a:p>
          <a:p>
            <a:pPr algn="ctr"/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Боролися за надання українській мові статусу державної.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ссылка на другую страницу 3"/>
          <p:cNvSpPr/>
          <p:nvPr/>
        </p:nvSpPr>
        <p:spPr>
          <a:xfrm>
            <a:off x="6512766" y="2813266"/>
            <a:ext cx="5495731" cy="1268963"/>
          </a:xfrm>
          <a:prstGeom prst="flowChartOffpageConnector">
            <a:avLst/>
          </a:prstGeom>
          <a:solidFill>
            <a:srgbClr val="35C1A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 за піднесення статусу української мови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Картинки по запросу &quot;Д. Павличко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63" y="79764"/>
            <a:ext cx="4936259" cy="666626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&quot;Д. Павличко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4" y="3546175"/>
            <a:ext cx="2102433" cy="319985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ятиугольник 5"/>
          <p:cNvSpPr/>
          <p:nvPr/>
        </p:nvSpPr>
        <p:spPr>
          <a:xfrm>
            <a:off x="1940767" y="5794311"/>
            <a:ext cx="4973217" cy="951722"/>
          </a:xfrm>
          <a:prstGeom prst="homePlate">
            <a:avLst/>
          </a:prstGeom>
          <a:solidFill>
            <a:srgbClr val="13E3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Головою ТУМ обрали </a:t>
            </a:r>
          </a:p>
          <a:p>
            <a:pPr algn="ctr"/>
            <a:r>
              <a:rPr lang="uk-UA" sz="2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Павличка</a:t>
            </a:r>
            <a:endParaRPr lang="ru-RU" sz="2800" b="1" i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2767" y="1688841"/>
            <a:ext cx="5573486" cy="961053"/>
          </a:xfrm>
          <a:prstGeom prst="rect">
            <a:avLst/>
          </a:prstGeom>
          <a:solidFill>
            <a:srgbClr val="B8D42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Культурницький етап національного руху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6590522" y="79764"/>
            <a:ext cx="5495731" cy="1739705"/>
          </a:xfrm>
          <a:prstGeom prst="downArrowCallou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Розгортання національно-визвольного руху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Закон УРСР &quot;Про мови&quot; 1989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74366"/>
            <a:ext cx="6089780" cy="338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&quot;Закон УРСР &quot;Про мови&quot; 1989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3529803"/>
            <a:ext cx="6089780" cy="358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&quot;Закон УРСР &quot;Про мови&quot; 1989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66"/>
            <a:ext cx="5840964" cy="331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121299" y="3526970"/>
            <a:ext cx="5719665" cy="3265715"/>
          </a:xfrm>
          <a:prstGeom prst="flowChartDocument">
            <a:avLst/>
          </a:prstGeom>
          <a:solidFill>
            <a:srgbClr val="35C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жовтні </a:t>
            </a:r>
            <a:r>
              <a:rPr lang="uk-UA" sz="3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 р. </a:t>
            </a:r>
            <a:r>
              <a:rPr lang="uk-UA" sz="36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Верховна Рада УРСР прийняла закон </a:t>
            </a:r>
            <a:r>
              <a:rPr lang="uk-UA" sz="3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мови </a:t>
            </a:r>
          </a:p>
          <a:p>
            <a:pPr algn="ctr"/>
            <a:r>
              <a:rPr lang="uk-UA" sz="3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Українській РСР»</a:t>
            </a:r>
            <a:endParaRPr lang="ru-RU" sz="36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959" y="102637"/>
            <a:ext cx="6027576" cy="110101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 до політичного етапу національного руху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ссылка на другую страницу 2"/>
          <p:cNvSpPr/>
          <p:nvPr/>
        </p:nvSpPr>
        <p:spPr>
          <a:xfrm>
            <a:off x="111967" y="1455576"/>
            <a:ext cx="6027576" cy="1343608"/>
          </a:xfrm>
          <a:prstGeom prst="flowChartOffpageConnector">
            <a:avLst/>
          </a:prstGeom>
          <a:solidFill>
            <a:srgbClr val="F29B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 «неформальних» молодіжних організацій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67952" y="3116424"/>
            <a:ext cx="4907902" cy="208072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культурологічний клуб (УКК)</a:t>
            </a:r>
          </a:p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 р.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638940" y="4702628"/>
            <a:ext cx="4907902" cy="2080726"/>
          </a:xfrm>
          <a:prstGeom prst="ellipse">
            <a:avLst/>
          </a:prstGeom>
          <a:solidFill>
            <a:srgbClr val="DDCE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Товариство Лева</a:t>
            </a:r>
          </a:p>
          <a:p>
            <a:pPr algn="ctr"/>
            <a:r>
              <a:rPr lang="uk-UA" sz="32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 р.</a:t>
            </a:r>
            <a:endParaRPr lang="ru-RU" sz="3200" b="1" i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568751" y="2677885"/>
            <a:ext cx="5421086" cy="2369976"/>
          </a:xfrm>
          <a:prstGeom prst="ellipse">
            <a:avLst/>
          </a:prstGeom>
          <a:solidFill>
            <a:srgbClr val="DE871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студентська спілка (УСС)</a:t>
            </a:r>
          </a:p>
          <a:p>
            <a:pPr algn="ctr"/>
            <a:r>
              <a:rPr lang="uk-UA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 р.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820678" y="102637"/>
            <a:ext cx="5225144" cy="2407298"/>
          </a:xfrm>
          <a:prstGeom prst="ellipse">
            <a:avLst/>
          </a:prstGeom>
          <a:solidFill>
            <a:srgbClr val="F86D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країнське історико-просвітницьке товариство «Меморіал»</a:t>
            </a:r>
          </a:p>
          <a:p>
            <a:pPr algn="ctr"/>
            <a:r>
              <a:rPr lang="uk-UA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 р.</a:t>
            </a:r>
            <a:endParaRPr lang="ru-RU" sz="2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>
            <a:stCxn id="3" idx="3"/>
            <a:endCxn id="7" idx="2"/>
          </p:cNvCxnSpPr>
          <p:nvPr/>
        </p:nvCxnSpPr>
        <p:spPr>
          <a:xfrm flipV="1">
            <a:off x="6139543" y="1306286"/>
            <a:ext cx="681135" cy="8210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endCxn id="6" idx="1"/>
          </p:cNvCxnSpPr>
          <p:nvPr/>
        </p:nvCxnSpPr>
        <p:spPr>
          <a:xfrm>
            <a:off x="6167535" y="2509935"/>
            <a:ext cx="1195116" cy="5150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3" idx="2"/>
            <a:endCxn id="4" idx="0"/>
          </p:cNvCxnSpPr>
          <p:nvPr/>
        </p:nvCxnSpPr>
        <p:spPr>
          <a:xfrm flipH="1">
            <a:off x="2621903" y="2799184"/>
            <a:ext cx="503852" cy="3172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5" idx="0"/>
          </p:cNvCxnSpPr>
          <p:nvPr/>
        </p:nvCxnSpPr>
        <p:spPr>
          <a:xfrm>
            <a:off x="5225143" y="2603241"/>
            <a:ext cx="867748" cy="2099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2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&quot;перший з'їзд рад народів СРСР Горбачов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938726" cy="44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8789437" y="0"/>
            <a:ext cx="3312367" cy="4469362"/>
          </a:xfrm>
          <a:prstGeom prst="flowChartDocument">
            <a:avLst/>
          </a:prstGeom>
          <a:solidFill>
            <a:srgbClr val="DDCE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активізації національного руху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102637" y="4571999"/>
            <a:ext cx="11019453" cy="2164702"/>
          </a:xfrm>
          <a:prstGeom prst="homePlate">
            <a:avLst/>
          </a:prstGeom>
          <a:solidFill>
            <a:srgbClr val="F29B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Русифікаторська політика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 і повна безпорадність компартійного керівництва УРСР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Підрив довіри до комуністів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Гласність, плюралізм, демократизація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2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904" y="130829"/>
            <a:ext cx="9466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Відновлення діяльності УГГ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146" name="Picture 2" descr="Картинки по запросу &quot;левко лук'яненко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1" y="1259633"/>
            <a:ext cx="8117555" cy="539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&quot;левко лук'яненко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3" y="1539551"/>
            <a:ext cx="3009009" cy="414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2455" y="5739685"/>
            <a:ext cx="3349690" cy="85880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Левко Лук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</a:t>
            </a:r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(1918 – 1928)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документ 3"/>
          <p:cNvSpPr/>
          <p:nvPr/>
        </p:nvSpPr>
        <p:spPr>
          <a:xfrm>
            <a:off x="8014996" y="1259633"/>
            <a:ext cx="4012163" cy="5598367"/>
          </a:xfrm>
          <a:prstGeom prst="flowChartDocumen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2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1988 р</a:t>
            </a:r>
            <a:r>
              <a:rPr lang="uk-UA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50-тис. мітингу у Львові членами УГГ було засновано </a:t>
            </a:r>
            <a:r>
              <a:rPr lang="uk-UA" sz="28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Українську Гельсінську Спілку (УГС),</a:t>
            </a:r>
          </a:p>
          <a:p>
            <a:pPr algn="ctr"/>
            <a:r>
              <a:rPr lang="uk-UA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чолі з Левко Лук</a:t>
            </a: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2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яненком</a:t>
            </a:r>
            <a:r>
              <a:rPr lang="uk-UA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uk-UA" sz="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 першою масовою опозиційною організацією в Радянській Україні.</a:t>
            </a:r>
          </a:p>
          <a:p>
            <a:pPr algn="ctr"/>
            <a:r>
              <a:rPr lang="uk-UA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 політична програма називалась «Декларація принципів УГС»</a:t>
            </a:r>
            <a:endParaRPr lang="ru-RU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ссылка на другую страницу 1"/>
          <p:cNvSpPr/>
          <p:nvPr/>
        </p:nvSpPr>
        <p:spPr>
          <a:xfrm>
            <a:off x="223935" y="121298"/>
            <a:ext cx="9955763" cy="1296955"/>
          </a:xfrm>
          <a:prstGeom prst="flowChartOffpageConnector">
            <a:avLst/>
          </a:prstGeom>
          <a:solidFill>
            <a:srgbClr val="F86D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 Народного Руху України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Картинки по запросу &quot;Іван Драч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5" y="1418253"/>
            <a:ext cx="3833842" cy="523447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Картинки по запросу &quot;Іван Драч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63" y="1418253"/>
            <a:ext cx="2476500" cy="366712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Картинки по запросу &quot;Іван Драч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466" y="4005814"/>
            <a:ext cx="1697514" cy="23765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документ 3"/>
          <p:cNvSpPr/>
          <p:nvPr/>
        </p:nvSpPr>
        <p:spPr>
          <a:xfrm>
            <a:off x="7035282" y="1418253"/>
            <a:ext cx="5038530" cy="5439747"/>
          </a:xfrm>
          <a:prstGeom prst="flowChartDocumen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вересні </a:t>
            </a:r>
            <a:r>
              <a:rPr lang="uk-UA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 р.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був утворений </a:t>
            </a:r>
            <a:r>
              <a:rPr lang="uk-UA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Народний Рух України.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Його головою обрали </a:t>
            </a:r>
            <a:r>
              <a:rPr lang="uk-UA" sz="28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Івана Драча.</a:t>
            </a:r>
          </a:p>
          <a:p>
            <a:pPr algn="ctr"/>
            <a:endPara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Руху:</a:t>
            </a:r>
          </a:p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перетворити Україну в демократичну правову державу, </a:t>
            </a:r>
          </a:p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радикальна перебудова її економіки, </a:t>
            </a:r>
          </a:p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створення умов для розвитку українського народу.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3935" y="6008914"/>
            <a:ext cx="3368351" cy="7651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 Драч</a:t>
            </a: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(1936 – 2018)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6205978" y="1272619"/>
            <a:ext cx="5879185" cy="772997"/>
          </a:xfrm>
          <a:prstGeom prst="homePlat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Демократизація суспільного життя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6224832" y="0"/>
            <a:ext cx="5948314" cy="1743959"/>
          </a:xfrm>
          <a:prstGeom prst="downArrow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вимоги </a:t>
            </a:r>
          </a:p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Руху України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6224832" y="2209014"/>
            <a:ext cx="5860331" cy="680108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 українських законів над союзними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6224832" y="2999887"/>
            <a:ext cx="5860331" cy="667140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 безпека України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6224832" y="3764438"/>
            <a:ext cx="5860331" cy="797349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 самостійність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6224832" y="4659198"/>
            <a:ext cx="5860331" cy="1158711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українській мові статусу державної, відродження національної символіки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6224832" y="5915320"/>
            <a:ext cx="5860332" cy="805991"/>
          </a:xfrm>
          <a:prstGeom prst="homePlate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1990 р. більш радикальні вимоги – вихід України зі складу СРСР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Картинки по запросу &quot;Іван Драч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" y="37706"/>
            <a:ext cx="5870575" cy="391371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&quot;Іван Драч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7" y="3667027"/>
            <a:ext cx="5347370" cy="301037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Картинки по запросу &quot;М. Горинь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2" y="123105"/>
            <a:ext cx="4429125" cy="49815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Вячеслав Черновол фотограф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997" y="3706402"/>
            <a:ext cx="2266950" cy="30384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414" y="5010346"/>
            <a:ext cx="4147794" cy="17345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Співголова Народного Руху</a:t>
            </a:r>
          </a:p>
          <a:p>
            <a:pPr algn="ctr"/>
            <a:r>
              <a:rPr lang="uk-UA" sz="2800" b="1" u="sng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Чорновіл, </a:t>
            </a:r>
          </a:p>
          <a:p>
            <a:pPr algn="ctr"/>
            <a:r>
              <a:rPr lang="uk-UA" sz="28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 1992 р. – Голова Руху</a:t>
            </a:r>
            <a:endParaRPr lang="ru-RU" sz="28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 descr="Картинки по запросу &quot;М. Горинь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234" y="1461385"/>
            <a:ext cx="4010516" cy="449003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Картинки по запросу &quot;М. Горинь фото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884" y="3599603"/>
            <a:ext cx="2432116" cy="326598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718153" y="101540"/>
            <a:ext cx="5071620" cy="1583703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Співголова Народного Руху </a:t>
            </a:r>
          </a:p>
          <a:p>
            <a:pPr algn="ctr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Горинь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&quot;Страйк на шахті ясинуватська-глибока у 1989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654146" cy="43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&quot;Страйк на шахті ясинуватська-глибока у 1989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3591"/>
            <a:ext cx="3576063" cy="239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&quot;Страйк на шахті ясинуватська-глибока у 1989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136" y="4463591"/>
            <a:ext cx="2993010" cy="239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466789" y="1800519"/>
            <a:ext cx="5646654" cy="4298623"/>
          </a:xfrm>
          <a:prstGeom prst="wedgeRoundRectCallout">
            <a:avLst>
              <a:gd name="adj1" fmla="val -63775"/>
              <a:gd name="adj2" fmla="val 6625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масові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страйки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шахтарів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Донбасу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розпочались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2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2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1989р. </a:t>
            </a:r>
          </a:p>
          <a:p>
            <a:pPr algn="ctr"/>
            <a:r>
              <a:rPr lang="ru-RU" sz="2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Шахтарі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вимагали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поліпшення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житлових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умов,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стабільної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заробітньої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плати,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соціальної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Висловили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недовіру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профспілкам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страйк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розпочався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шахті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u="sng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200" b="1" i="1" u="sng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Ясинуватська-Глибока</a:t>
            </a:r>
            <a:r>
              <a:rPr lang="ru-RU" sz="2200" b="1" i="1" u="sng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  <a:p>
            <a:pPr algn="ctr"/>
            <a:r>
              <a:rPr lang="ru-RU" sz="2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Загалом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липні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страйкували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робітники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193-х шахт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Донецької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Луганської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областей,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Львівсько-Волинського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вугільного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басейну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Блок-схема: ссылка на другую страницу 3"/>
          <p:cNvSpPr/>
          <p:nvPr/>
        </p:nvSpPr>
        <p:spPr>
          <a:xfrm>
            <a:off x="6654146" y="0"/>
            <a:ext cx="5537854" cy="1866507"/>
          </a:xfrm>
          <a:prstGeom prst="flowChartOffpageConnec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Початок страйкового руху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506" y="2970859"/>
            <a:ext cx="62792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50" dirty="0" smtClean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1989 </a:t>
            </a:r>
          </a:p>
          <a:p>
            <a:pPr algn="ctr"/>
            <a:r>
              <a:rPr lang="uk-UA" sz="5400" b="1" spc="50" dirty="0" smtClean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страйк шахтарів</a:t>
            </a:r>
            <a:endParaRPr lang="ru-RU" sz="5400" b="1" cap="none" spc="50" dirty="0">
              <a:ln w="28575">
                <a:solidFill>
                  <a:schemeClr val="bg1"/>
                </a:solidFill>
              </a:ln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63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Картинки по запросу &quot;живий ланцюг 1990 фото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7206"/>
            <a:ext cx="3770722" cy="56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&quot;живий ланцюг 1990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931" y="1198803"/>
            <a:ext cx="6191090" cy="38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 со стрелкой вниз 6"/>
          <p:cNvSpPr/>
          <p:nvPr/>
        </p:nvSpPr>
        <p:spPr>
          <a:xfrm>
            <a:off x="0" y="0"/>
            <a:ext cx="12122870" cy="1819373"/>
          </a:xfrm>
          <a:prstGeom prst="downArrowCallout">
            <a:avLst/>
          </a:prstGeom>
          <a:solidFill>
            <a:srgbClr val="B8D42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січня 1990 р</a:t>
            </a:r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ініціативою Народного руху України була проведена акція </a:t>
            </a:r>
            <a:r>
              <a:rPr lang="uk-UA" sz="28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«живий ланцюг», </a:t>
            </a:r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 символізував єдність Заходу і Сходу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Картинки по запросу &quot;живий ланцюг 1990 фото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148" y="4594960"/>
            <a:ext cx="3935722" cy="22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"/>
          <p:cNvSpPr/>
          <p:nvPr/>
        </p:nvSpPr>
        <p:spPr>
          <a:xfrm>
            <a:off x="3421931" y="5043341"/>
            <a:ext cx="5062193" cy="1814659"/>
          </a:xfrm>
          <a:prstGeom prst="homePlate">
            <a:avLst/>
          </a:prstGeom>
          <a:solidFill>
            <a:srgbClr val="E6C51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Івано-Франківськ – Львів - Київ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9360816" y="1197206"/>
            <a:ext cx="2762054" cy="3397754"/>
          </a:xfrm>
          <a:prstGeom prst="flowChartProcess">
            <a:avLst/>
          </a:prstGeom>
          <a:solidFill>
            <a:srgbClr val="50DF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 р. </a:t>
            </a:r>
          </a:p>
          <a:p>
            <a:pPr algn="ctr"/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айже </a:t>
            </a:r>
          </a:p>
          <a:p>
            <a:pPr algn="ctr"/>
            <a:r>
              <a:rPr lang="uk-UA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тис. людей взяли участь у акції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5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Горбачов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15804" cy="688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ссылка на другую страницу 1"/>
          <p:cNvSpPr/>
          <p:nvPr/>
        </p:nvSpPr>
        <p:spPr>
          <a:xfrm>
            <a:off x="7688424" y="0"/>
            <a:ext cx="4503576" cy="6858000"/>
          </a:xfrm>
          <a:prstGeom prst="flowChartOffpageConnec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sz="54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Перебудо́ва</a:t>
            </a:r>
            <a:r>
              <a:rPr lang="ru-RU" sz="54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5400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рос.перестройка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сукупності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економічних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реформ, </a:t>
            </a:r>
            <a:r>
              <a:rPr lang="ru-RU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проводилися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 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СРСР у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1985 –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 роках. </a:t>
            </a:r>
          </a:p>
        </p:txBody>
      </p:sp>
    </p:spTree>
    <p:extLst>
      <p:ext uri="{BB962C8B-B14F-4D97-AF65-F5344CB8AC3E}">
        <p14:creationId xmlns:p14="http://schemas.microsoft.com/office/powerpoint/2010/main" val="230145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&quot;живий ланцюг 1990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16" y="-7209"/>
            <a:ext cx="9974424" cy="686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&quot;Українська хвиля 1990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80" y="0"/>
            <a:ext cx="4730620" cy="28518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процесс 1"/>
          <p:cNvSpPr/>
          <p:nvPr/>
        </p:nvSpPr>
        <p:spPr>
          <a:xfrm>
            <a:off x="9181322" y="2851889"/>
            <a:ext cx="3010678" cy="4006112"/>
          </a:xfrm>
          <a:prstGeom prst="flowChartProcess">
            <a:avLst/>
          </a:prstGeom>
          <a:solidFill>
            <a:srgbClr val="F29B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ході акції «Українська хвиля» в 6 областях відбулось 30 мітингів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7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ain.press/_uploads/2017/07/IMG_9776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6119"/>
            <a:ext cx="8744660" cy="59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78287" y="5654351"/>
            <a:ext cx="6313714" cy="1203649"/>
          </a:xfrm>
          <a:prstGeom prst="rect">
            <a:avLst/>
          </a:prstGeom>
          <a:solidFill>
            <a:srgbClr val="E6C51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Патріарх</a:t>
            </a:r>
            <a:r>
              <a:rPr lang="ru-RU" sz="2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Київський</a:t>
            </a:r>
            <a:r>
              <a:rPr lang="ru-RU" sz="2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всієї</a:t>
            </a:r>
            <a:r>
              <a:rPr lang="ru-RU" sz="2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Руси-</a:t>
            </a:r>
            <a:r>
              <a:rPr lang="ru-RU" sz="2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Філарет</a:t>
            </a:r>
            <a:r>
              <a:rPr lang="ru-RU" sz="2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Блаженнійший</a:t>
            </a:r>
            <a:r>
              <a:rPr lang="ru-RU" sz="2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Митрополит </a:t>
            </a:r>
            <a:r>
              <a:rPr lang="ru-RU" sz="2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Київський</a:t>
            </a:r>
            <a:r>
              <a:rPr lang="ru-RU" sz="2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всієї</a:t>
            </a:r>
            <a:r>
              <a:rPr lang="ru-RU" sz="2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sz="2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документ 4"/>
          <p:cNvSpPr/>
          <p:nvPr/>
        </p:nvSpPr>
        <p:spPr>
          <a:xfrm>
            <a:off x="8565502" y="1274782"/>
            <a:ext cx="3626498" cy="4245429"/>
          </a:xfrm>
          <a:prstGeom prst="flowChartDocument">
            <a:avLst/>
          </a:prstGeom>
          <a:solidFill>
            <a:srgbClr val="B8D42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Святкування у 1988 р. </a:t>
            </a:r>
          </a:p>
          <a:p>
            <a:pPr algn="ctr"/>
            <a:r>
              <a:rPr lang="uk-UA" sz="36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1000-річчя хрещення Русі</a:t>
            </a:r>
            <a:endParaRPr lang="ru-RU" sz="36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solidFill>
            <a:srgbClr val="DE871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в роки «перебудови» прав церкви</a:t>
            </a:r>
            <a:endParaRPr lang="ru-RU" sz="36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8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&quot;Володимир Стернюк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25" y="1475295"/>
            <a:ext cx="3525625" cy="52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124120" y="103695"/>
            <a:ext cx="5392132" cy="1781666"/>
          </a:xfrm>
          <a:prstGeom prst="flowChartOffpageConnector">
            <a:avLst/>
          </a:prstGeom>
          <a:solidFill>
            <a:srgbClr val="E6C51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УГКЦ</a:t>
            </a:r>
            <a:endParaRPr lang="ru-RU" sz="4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4120" y="5981309"/>
            <a:ext cx="4828012" cy="7682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Митрополит 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Стернюк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Dymytrij pat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827" y="1274977"/>
            <a:ext cx="3453352" cy="518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ссылка на другую страницу 7"/>
          <p:cNvSpPr/>
          <p:nvPr/>
        </p:nvSpPr>
        <p:spPr>
          <a:xfrm>
            <a:off x="5764437" y="103695"/>
            <a:ext cx="5392132" cy="1781666"/>
          </a:xfrm>
          <a:prstGeom prst="flowChartOffpageConnector">
            <a:avLst/>
          </a:prstGeom>
          <a:solidFill>
            <a:srgbClr val="F29B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УАПЦ</a:t>
            </a:r>
            <a:endParaRPr lang="ru-RU" sz="4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51837" y="5981309"/>
            <a:ext cx="6012814" cy="7824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Митрополит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Димитрій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Васильович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Ярема)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45336" y="2827994"/>
            <a:ext cx="29418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1989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59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Патриарх Владими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39951" cy="68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54555" y="83976"/>
            <a:ext cx="6979298" cy="11663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УПЦ з часом стався розкол.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215813" y="1810139"/>
            <a:ext cx="2836506" cy="1418253"/>
          </a:xfrm>
          <a:prstGeom prst="roundRect">
            <a:avLst/>
          </a:prstGeom>
          <a:solidFill>
            <a:srgbClr val="DE871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УПЦ - КП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004042" y="1810138"/>
            <a:ext cx="2817844" cy="1418253"/>
          </a:xfrm>
          <a:prstGeom prst="roundRect">
            <a:avLst/>
          </a:prstGeom>
          <a:solidFill>
            <a:srgbClr val="F63C5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УПЦ - МП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599993" y="3592286"/>
            <a:ext cx="7137918" cy="3013788"/>
          </a:xfrm>
          <a:prstGeom prst="homePlate">
            <a:avLst/>
          </a:prstGeom>
          <a:solidFill>
            <a:srgbClr val="E6C51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Володи́мир</a:t>
            </a:r>
            <a:r>
              <a:rPr lang="ru-RU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</a:t>
            </a: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міру</a:t>
            </a:r>
            <a:r>
              <a:rPr lang="ru-RU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Васи́лій</a:t>
            </a:r>
            <a:r>
              <a:rPr lang="ru-RU" sz="28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28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мелья́нович</a:t>
            </a:r>
            <a:r>
              <a:rPr lang="ru-RU" sz="28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Романю́к</a:t>
            </a: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релігійний</a:t>
            </a: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діяч</a:t>
            </a: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пископ</a:t>
            </a:r>
            <a:r>
              <a:rPr lang="ru-RU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православної</a:t>
            </a: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церкви 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Київського</a:t>
            </a: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патріархату</a:t>
            </a:r>
            <a:endParaRPr lang="ru-RU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942" y="92920"/>
            <a:ext cx="11840547" cy="125963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листопада 1989 року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демократичними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силами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створено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передвиборчий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опозиційний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Демократичний</a:t>
            </a:r>
            <a:r>
              <a:rPr lang="ru-RU" sz="36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блок</a:t>
            </a:r>
          </a:p>
        </p:txBody>
      </p:sp>
      <p:pic>
        <p:nvPicPr>
          <p:cNvPr id="2052" name="Picture 4" descr="Картинки по запросу &quot;Демблок України 1989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" y="1470582"/>
            <a:ext cx="7802922" cy="52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6242118" y="1584777"/>
            <a:ext cx="2743200" cy="1432873"/>
          </a:xfrm>
          <a:prstGeom prst="flowChartConnec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Народний рух України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6242118" y="3135678"/>
            <a:ext cx="2743200" cy="1432873"/>
          </a:xfrm>
          <a:prstGeom prst="flowChartConnec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 групи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9202134" y="3135678"/>
            <a:ext cx="2989866" cy="1432873"/>
          </a:xfrm>
          <a:prstGeom prst="flowChartConnec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Неформальні організації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9202134" y="1584776"/>
            <a:ext cx="2743200" cy="1432873"/>
          </a:xfrm>
          <a:prstGeom prst="flowChartConnec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УГС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07719" y="4339109"/>
            <a:ext cx="1972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МЕТА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6625504" y="5217134"/>
            <a:ext cx="5410985" cy="1345751"/>
          </a:xfrm>
          <a:prstGeom prst="flowChartAlternate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політичного і економічного суверенітету України, прийняття нової Конституції</a:t>
            </a:r>
            <a:endParaRPr lang="ru-RU" sz="2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12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Вибори до Верховної Ради України 1990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16858" cy="440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&quot;Вибори до Верховної Ради України 1990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59" y="0"/>
            <a:ext cx="5876041" cy="440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401292"/>
            <a:ext cx="12192000" cy="2456708"/>
          </a:xfrm>
          <a:prstGeom prst="rect">
            <a:avLst/>
          </a:prstGeom>
          <a:solidFill>
            <a:srgbClr val="50DF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були перші вільні вибори в Українській РСР </a:t>
            </a:r>
          </a:p>
          <a:p>
            <a:pPr algn="ctr"/>
            <a:r>
              <a:rPr lang="uk-UA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альтернативній основі. </a:t>
            </a:r>
          </a:p>
          <a:p>
            <a:pPr algn="ctr"/>
            <a:r>
              <a:rPr lang="uk-UA" sz="4000" b="1" u="sng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Демократичний блок </a:t>
            </a:r>
            <a:r>
              <a:rPr lang="uk-UA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створив парламентську опозицію – </a:t>
            </a:r>
            <a:r>
              <a:rPr lang="uk-UA" sz="4000" b="1" u="sng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Народну Раду.</a:t>
            </a:r>
            <a:endParaRPr lang="ru-RU" sz="4000" b="1" u="sng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Формування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багатопартійності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22870" y="865001"/>
            <a:ext cx="6524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800" b="1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</a:t>
            </a:r>
            <a:r>
              <a:rPr lang="ru-RU" sz="8800" b="1" cap="none" spc="0" dirty="0" err="1" smtClean="0">
                <a:ln/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рші</a:t>
            </a:r>
            <a:r>
              <a:rPr lang="ru-RU" sz="8800" b="1" cap="none" spc="0" dirty="0" smtClean="0">
                <a:ln/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b="1" cap="none" spc="0" dirty="0" err="1" smtClean="0">
                <a:ln/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endParaRPr lang="ru-RU" sz="8800" b="1" cap="none" spc="0" dirty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131" y="2995616"/>
            <a:ext cx="4548356" cy="13849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50" dirty="0" err="1" smtClean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Українська</a:t>
            </a:r>
            <a:r>
              <a:rPr lang="ru-RU" sz="2800" b="1" cap="none" spc="50" dirty="0" smtClean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800" b="1" cap="none" spc="50" dirty="0" err="1" smtClean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національна</a:t>
            </a:r>
            <a:r>
              <a:rPr lang="ru-RU" sz="2800" b="1" cap="none" spc="50" dirty="0" smtClean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cap="none" spc="50" dirty="0" err="1" smtClean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партія</a:t>
            </a:r>
            <a:endParaRPr lang="ru-RU" sz="2800" b="1" cap="none" spc="50" dirty="0" smtClean="0">
              <a:ln w="0"/>
              <a:solidFill>
                <a:schemeClr val="tx2">
                  <a:lumMod val="2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uk-UA" sz="2800" b="1" spc="50" dirty="0" smtClean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1989</a:t>
            </a:r>
            <a:endParaRPr lang="ru-RU" sz="2800" b="1" cap="none" spc="50" dirty="0">
              <a:ln w="0"/>
              <a:solidFill>
                <a:schemeClr val="tx2">
                  <a:lumMod val="2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6131" y="5045557"/>
            <a:ext cx="5393628" cy="14073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Українська </a:t>
            </a:r>
          </a:p>
          <a:p>
            <a:pPr algn="ctr"/>
            <a:r>
              <a:rPr lang="uk-UA" sz="28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республіканська партія</a:t>
            </a:r>
          </a:p>
          <a:p>
            <a:pPr algn="ctr"/>
            <a:r>
              <a:rPr lang="uk-UA" sz="2800" b="1" cap="none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1990</a:t>
            </a:r>
            <a:endParaRPr lang="ru-RU" sz="28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9759" y="2837998"/>
            <a:ext cx="5827236" cy="181588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cap="none" spc="50" dirty="0" smtClean="0">
                <a:ln w="0"/>
                <a:solidFill>
                  <a:srgbClr val="1C502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Українська </a:t>
            </a:r>
          </a:p>
          <a:p>
            <a:pPr algn="ctr"/>
            <a:r>
              <a:rPr lang="uk-UA" sz="2800" b="1" cap="none" spc="50" dirty="0" smtClean="0">
                <a:ln w="0"/>
                <a:solidFill>
                  <a:srgbClr val="1C502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християнсько-демократична </a:t>
            </a:r>
          </a:p>
          <a:p>
            <a:pPr algn="ctr"/>
            <a:r>
              <a:rPr lang="uk-UA" sz="2800" b="1" cap="none" spc="50" dirty="0" smtClean="0">
                <a:ln w="0"/>
                <a:solidFill>
                  <a:srgbClr val="1C502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партія</a:t>
            </a:r>
          </a:p>
          <a:p>
            <a:pPr algn="ctr"/>
            <a:r>
              <a:rPr lang="uk-UA" sz="2800" b="1" spc="50" dirty="0" smtClean="0">
                <a:ln w="0"/>
                <a:solidFill>
                  <a:srgbClr val="1C502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1990</a:t>
            </a:r>
            <a:endParaRPr lang="ru-RU" sz="2800" b="1" cap="none" spc="50" dirty="0">
              <a:ln w="0"/>
              <a:solidFill>
                <a:srgbClr val="1C502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737397" y="5011454"/>
            <a:ext cx="4788817" cy="165690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масова і популярна, спиралась на осередки УГС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Штриховая стрелка вправо 10"/>
          <p:cNvSpPr/>
          <p:nvPr/>
        </p:nvSpPr>
        <p:spPr>
          <a:xfrm>
            <a:off x="5656082" y="5467546"/>
            <a:ext cx="1904215" cy="744718"/>
          </a:xfrm>
          <a:prstGeom prst="stripedRight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>
            <a:endCxn id="5" idx="0"/>
          </p:cNvCxnSpPr>
          <p:nvPr/>
        </p:nvCxnSpPr>
        <p:spPr>
          <a:xfrm flipH="1">
            <a:off x="2750309" y="2026763"/>
            <a:ext cx="2151629" cy="968853"/>
          </a:xfrm>
          <a:prstGeom prst="straightConnector1">
            <a:avLst/>
          </a:prstGeom>
          <a:ln w="76200">
            <a:solidFill>
              <a:srgbClr val="E6C5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392132" y="2017336"/>
            <a:ext cx="18854" cy="3028221"/>
          </a:xfrm>
          <a:prstGeom prst="straightConnector1">
            <a:avLst/>
          </a:prstGeom>
          <a:ln w="76200">
            <a:solidFill>
              <a:srgbClr val="E6C5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096000" y="2026763"/>
            <a:ext cx="2687377" cy="744717"/>
          </a:xfrm>
          <a:prstGeom prst="straightConnector1">
            <a:avLst/>
          </a:prstGeom>
          <a:ln w="76200">
            <a:solidFill>
              <a:srgbClr val="E6C5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89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перестройка в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665" y="1"/>
            <a:ext cx="927233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документ 2"/>
          <p:cNvSpPr/>
          <p:nvPr/>
        </p:nvSpPr>
        <p:spPr>
          <a:xfrm>
            <a:off x="0" y="0"/>
            <a:ext cx="3834882" cy="6951306"/>
          </a:xfrm>
          <a:prstGeom prst="flowChartDocument">
            <a:avLst/>
          </a:prstGeom>
          <a:solidFill>
            <a:srgbClr val="FFFF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uk-UA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липня 1990р.</a:t>
            </a:r>
          </a:p>
          <a:p>
            <a:pPr algn="ctr"/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Верховна Рада України за ініціативою депутатів опозиційної «Народної ради» з лідером </a:t>
            </a:r>
          </a:p>
          <a:p>
            <a:pPr algn="ctr"/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Юхновським прийняла </a:t>
            </a:r>
            <a:r>
              <a:rPr lang="uk-UA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«Декларацію про державний суверенітет України»</a:t>
            </a:r>
            <a:endParaRPr lang="ru-RU" sz="32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&quot;Декларація про державний суверенітет України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310" y="1576873"/>
            <a:ext cx="7246827" cy="52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52727" y="0"/>
            <a:ext cx="5539273" cy="6857999"/>
          </a:xfrm>
          <a:prstGeom prst="rect">
            <a:avLst/>
          </a:prstGeom>
          <a:solidFill>
            <a:srgbClr val="B8D42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</a:t>
            </a: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 нації на самовизначення.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народовладдя.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 влади на законодавчу, виконавчу, судову.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Гарантія прав і свобод громадян.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Територіальна недоторканість України.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 самостійність.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 безпека.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власні збройні сили.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 усіх форм власності.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УРСР - самостійний </a:t>
            </a:r>
            <a:r>
              <a:rPr lang="uk-UA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</a:t>
            </a: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міжнародного права.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0" y="0"/>
            <a:ext cx="6903517" cy="1576873"/>
          </a:xfrm>
          <a:prstGeom prst="homePlate">
            <a:avLst/>
          </a:prstGeom>
          <a:solidFill>
            <a:srgbClr val="DE871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положення 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«Декларації про державний суверенітет України»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8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&quot;Революція на граніті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99"/>
            <a:ext cx="9143999" cy="59055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документ 3"/>
          <p:cNvSpPr/>
          <p:nvPr/>
        </p:nvSpPr>
        <p:spPr>
          <a:xfrm>
            <a:off x="9162661" y="277895"/>
            <a:ext cx="3029339" cy="6580105"/>
          </a:xfrm>
          <a:prstGeom prst="flowChartDocument">
            <a:avLst/>
          </a:prstGeom>
          <a:solidFill>
            <a:srgbClr val="D25A2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Революцією</a:t>
            </a:r>
            <a:r>
              <a:rPr lang="ru-RU" sz="3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0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граніті</a:t>
            </a:r>
            <a:r>
              <a:rPr lang="ru-RU" sz="30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1990-го р., </a:t>
            </a:r>
          </a:p>
          <a:p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Майдані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розпочалось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голодування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1" y="0"/>
            <a:ext cx="10412962" cy="1121790"/>
          </a:xfrm>
          <a:prstGeom prst="homePlate">
            <a:avLst/>
          </a:prstGeom>
          <a:solidFill>
            <a:srgbClr val="DE871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1990р.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розпочалась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тудентська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</a:t>
            </a:r>
            <a:r>
              <a:rPr lang="ru-RU" sz="36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Граніті</a:t>
            </a:r>
            <a:r>
              <a:rPr lang="ru-RU" sz="3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0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&quot;карикатури часів перебудов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623"/>
            <a:ext cx="8640559" cy="58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документ 5"/>
          <p:cNvSpPr/>
          <p:nvPr/>
        </p:nvSpPr>
        <p:spPr>
          <a:xfrm>
            <a:off x="6879265" y="903768"/>
            <a:ext cx="5312735" cy="5954232"/>
          </a:xfrm>
          <a:prstGeom prst="flowChartDocumen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Стагнація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економіці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наростання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науково-технічного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відставання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Заходу,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криза,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нездатність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старого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керівниццтва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зрощення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партійно-державної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номенклатури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ділками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тіньової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злочинністю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Апатія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духовній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Прихід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політиків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прагнули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зміцнити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й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виступали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Блок-схема: ссылка на другую страницу 8"/>
          <p:cNvSpPr/>
          <p:nvPr/>
        </p:nvSpPr>
        <p:spPr>
          <a:xfrm>
            <a:off x="0" y="0"/>
            <a:ext cx="12192000" cy="1392865"/>
          </a:xfrm>
          <a:prstGeom prst="flowChartOffpageConnec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ПЕРЕБУДОВИ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5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Картинки по запросу &quot;Революція на граніті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03" y="0"/>
            <a:ext cx="10179699" cy="686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2780" y="65514"/>
            <a:ext cx="8731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857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«РЕВОЛЮЦІЯ НА ГРАНІТІ»</a:t>
            </a:r>
            <a:endParaRPr lang="ru-RU" sz="5400" b="1" dirty="0">
              <a:ln w="2857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05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&quot;Революція на граніті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75285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3" y="4138367"/>
            <a:ext cx="4494092" cy="251669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44" name="Picture 4" descr="Картинки по запросу &quot;Революція на граніті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92" y="1300899"/>
            <a:ext cx="4310120" cy="569167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ссылка на другую страницу 2"/>
          <p:cNvSpPr/>
          <p:nvPr/>
        </p:nvSpPr>
        <p:spPr>
          <a:xfrm>
            <a:off x="6096000" y="0"/>
            <a:ext cx="6096000" cy="1300899"/>
          </a:xfrm>
          <a:prstGeom prst="flowChartOffpageConnector">
            <a:avLst/>
          </a:prstGeom>
          <a:solidFill>
            <a:srgbClr val="D25A2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«Революція на граніті»</a:t>
            </a:r>
          </a:p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1990р.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 descr="Картинки по запросу &quot;Революція на граніті фото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57" y="3455859"/>
            <a:ext cx="2857500" cy="21621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4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Картинки по запросу &quot;Мустафа Джемілєв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34" y="774478"/>
            <a:ext cx="8638866" cy="608352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Картинки по запросу &quot;Мустафа Джемілєв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34" y="887600"/>
            <a:ext cx="3395262" cy="46182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ссылка на другую страницу 1"/>
          <p:cNvSpPr/>
          <p:nvPr/>
        </p:nvSpPr>
        <p:spPr>
          <a:xfrm>
            <a:off x="0" y="362931"/>
            <a:ext cx="3553134" cy="6495069"/>
          </a:xfrm>
          <a:prstGeom prst="flowChartOffpageConnector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Загальнонаціональний Курултай </a:t>
            </a:r>
          </a:p>
          <a:p>
            <a:pPr algn="ctr"/>
            <a:r>
              <a:rPr lang="uk-UA" sz="24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червня 1991р. </a:t>
            </a:r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опублікував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«Декларацію про національний суверенітет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кримсько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-татарського народу». </a:t>
            </a: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 проголошено утворення </a:t>
            </a:r>
            <a:r>
              <a:rPr lang="uk-UA" sz="2800" b="1" u="sng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Меджлісу</a:t>
            </a:r>
            <a:r>
              <a:rPr lang="uk-U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вищого представницького органу.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61534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лютого 1991р. У межах території Кримської області відновлювалась Кримська АРСР у складі УРСР.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5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&quot;Референдум 17 березня 1991 р.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документ 5"/>
          <p:cNvSpPr/>
          <p:nvPr/>
        </p:nvSpPr>
        <p:spPr>
          <a:xfrm>
            <a:off x="0" y="0"/>
            <a:ext cx="3405673" cy="6941976"/>
          </a:xfrm>
          <a:prstGeom prst="flowChartDocumen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 року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80%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сказали «так» на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республіканського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референдуму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входження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Союзу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суверенних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Декларації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суверенітет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засадах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конфедерації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76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&quot;Новоогаревский процесс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64" y="158620"/>
            <a:ext cx="8064317" cy="51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11967" y="158620"/>
            <a:ext cx="5318449" cy="4245429"/>
          </a:xfrm>
          <a:prstGeom prst="wedgeRoundRectCallout">
            <a:avLst>
              <a:gd name="adj1" fmla="val 46711"/>
              <a:gd name="adj2" fmla="val 65137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Далі відбулась серія зустрічей М. Горбачова з керівниками союзних республік про підготовку та підписання нового союзного договору, так званий </a:t>
            </a: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«Новоогарьовський процес».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111967" y="5131837"/>
            <a:ext cx="11672596" cy="1464907"/>
          </a:xfrm>
          <a:prstGeom prst="homePlate">
            <a:avLst/>
          </a:prstGeom>
          <a:solidFill>
            <a:srgbClr val="DE871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Підписання нового союзного договору було призначено на вересень 1991 р. </a:t>
            </a:r>
            <a:endParaRPr lang="ru-RU" sz="3600" b="1" i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0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окумент 1"/>
          <p:cNvSpPr/>
          <p:nvPr/>
        </p:nvSpPr>
        <p:spPr>
          <a:xfrm>
            <a:off x="93306" y="100141"/>
            <a:ext cx="4226767" cy="6757859"/>
          </a:xfrm>
          <a:prstGeom prst="flowChartDocument">
            <a:avLst/>
          </a:prstGeom>
          <a:solidFill>
            <a:srgbClr val="50DF1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Наміри реформувати Радянський Союз </a:t>
            </a:r>
            <a:endParaRPr lang="uk-UA" sz="28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8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йшла робота над розробкою нового союзного договору) викликали опір консервативних сил владних структур, які </a:t>
            </a:r>
            <a:r>
              <a:rPr lang="uk-UA" sz="3200" b="1" i="1" u="sng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19-21 серпня </a:t>
            </a:r>
            <a:r>
              <a:rPr lang="uk-UA" sz="3200" b="1" i="1" u="sng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1991р. </a:t>
            </a:r>
            <a:r>
              <a:rPr lang="uk-UA" sz="28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здійснили спробу державного перевороту. </a:t>
            </a:r>
            <a:endParaRPr lang="ru-RU" sz="28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 descr="Картинки по запросу &quot;Новоогаревский процесс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87" y="100141"/>
            <a:ext cx="7735269" cy="601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верх 2"/>
          <p:cNvSpPr/>
          <p:nvPr/>
        </p:nvSpPr>
        <p:spPr>
          <a:xfrm>
            <a:off x="3610947" y="5477069"/>
            <a:ext cx="8581053" cy="1380931"/>
          </a:xfrm>
          <a:prstGeom prst="upArrowCallout">
            <a:avLst/>
          </a:prstGeom>
          <a:solidFill>
            <a:srgbClr val="D25A2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Символом </a:t>
            </a:r>
            <a:r>
              <a:rPr lang="uk-UA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путча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став балет П. Чайковського «</a:t>
            </a:r>
            <a:r>
              <a:rPr lang="uk-UA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Лебідинне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озеро», який транслювали по всім телевізійним каналам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5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680" y="70125"/>
            <a:ext cx="6570482" cy="343255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434" name="Picture 2" descr="Картинки по запросу &quot;гкчп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8" y="3615344"/>
            <a:ext cx="5575922" cy="312795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175101" y="70125"/>
            <a:ext cx="5206481" cy="3424334"/>
          </a:xfrm>
          <a:prstGeom prst="wedgeRectCallo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Був утворений Державний комітет з надзвичайного стану </a:t>
            </a:r>
            <a:r>
              <a:rPr lang="uk-UA" sz="2400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(ДКНС) </a:t>
            </a:r>
            <a:r>
              <a:rPr lang="uk-U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чолі з віце-президентом </a:t>
            </a:r>
            <a:endParaRPr lang="uk-UA" sz="24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uk-UA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Янаєвим</a:t>
            </a:r>
            <a:r>
              <a:rPr lang="uk-U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Своєю головною метою заколотники проголосили ,,врятування єдиної держави”. Спроба перевороту обернулась поразкою реакційних сил. 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Картинки по запросу &quot;гкчп фото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08" y="2659224"/>
            <a:ext cx="5955997" cy="40840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10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6966857" y="65314"/>
            <a:ext cx="5225143" cy="6522099"/>
          </a:xfrm>
          <a:prstGeom prst="verticalScroll">
            <a:avLst/>
          </a:prstGeom>
          <a:solidFill>
            <a:srgbClr val="FFC00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 умовах Верховна Рада УРСР </a:t>
            </a:r>
            <a:endParaRPr lang="uk-UA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серпня 1991 р. </a:t>
            </a:r>
            <a:r>
              <a:rPr lang="uk-UA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прийняла </a:t>
            </a:r>
            <a:endParaRPr lang="uk-UA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«Акт </a:t>
            </a:r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проголошення незалежності </a:t>
            </a: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України».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https://kor.ill.in.ua/m/610x0/19178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" y="65314"/>
            <a:ext cx="4724335" cy="673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kor.ill.in.ua/m/610x0/19178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975" y="895738"/>
            <a:ext cx="3020516" cy="4571999"/>
          </a:xfrm>
          <a:prstGeom prst="rect">
            <a:avLst/>
          </a:prstGeom>
          <a:noFill/>
          <a:ln w="571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36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задержка 2"/>
          <p:cNvSpPr/>
          <p:nvPr/>
        </p:nvSpPr>
        <p:spPr>
          <a:xfrm>
            <a:off x="1" y="0"/>
            <a:ext cx="4945224" cy="6858000"/>
          </a:xfrm>
          <a:prstGeom prst="flowChartDelay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Припинялось існування УРСР і з’явилась незалежна держава Україна. </a:t>
            </a:r>
            <a:endParaRPr lang="uk-UA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</a:t>
            </a:r>
            <a:r>
              <a:rPr lang="uk-UA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комуністичної партії заборонялась. 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4" descr="Картинки по запросу &quot;Проголошення незалежності Україн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25" y="-1"/>
            <a:ext cx="7246775" cy="482646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Картинки по запросу &quot;Проголошення незалежності України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25" y="4256790"/>
            <a:ext cx="3849983" cy="256665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Картинки по запросу &quot;Проголошення незалежності України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480" y="4256790"/>
            <a:ext cx="3849983" cy="256665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30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окумент 1"/>
          <p:cNvSpPr/>
          <p:nvPr/>
        </p:nvSpPr>
        <p:spPr>
          <a:xfrm>
            <a:off x="0" y="1"/>
            <a:ext cx="5812971" cy="3167406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грудня 1991 р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відбувся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і вибори Президента України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громадян підтвердили Акт проголошення незалежності України.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Картинки по запросу &quot;Референдум 17 березня 1991 р.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18" y="0"/>
            <a:ext cx="64215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Картинки по запросу &quot;референдум 1 грудня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0186"/>
            <a:ext cx="5770418" cy="43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3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ссылка на другую страницу 1"/>
          <p:cNvSpPr/>
          <p:nvPr/>
        </p:nvSpPr>
        <p:spPr>
          <a:xfrm>
            <a:off x="886408" y="223935"/>
            <a:ext cx="9321282" cy="1017036"/>
          </a:xfrm>
          <a:prstGeom prst="flowChartOffpage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 «перебудови»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9248" y="2724538"/>
            <a:ext cx="3797560" cy="402621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Ліквідація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цензури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гласність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плюралізм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демократизація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суспільного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88969" y="2824870"/>
            <a:ext cx="3797561" cy="392588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прискорення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темпів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</a:p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ринкових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50896" y="2774703"/>
            <a:ext cx="3713585" cy="39258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Відмова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надмірної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критики так званого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капіталістичного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ладу,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значне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поліпшення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США та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країнами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Західної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визнання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пріоритету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загальнолюдських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глобальних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світових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проблем.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289248" y="1408922"/>
            <a:ext cx="3797560" cy="1511560"/>
          </a:xfrm>
          <a:prstGeom prst="downArrowCallo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Внутрішня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4351174" y="1408922"/>
            <a:ext cx="3797560" cy="1511560"/>
          </a:xfrm>
          <a:prstGeom prst="downArrowCallo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кономіка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8350896" y="1408922"/>
            <a:ext cx="3713585" cy="1511560"/>
          </a:xfrm>
          <a:prstGeom prst="downArrowCallo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овнішня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156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 &quot;референдум 1 грудня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414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Картинки по запросу &quot;референдум 1 грудня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553" y="367646"/>
            <a:ext cx="3843447" cy="589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2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 descr="Картинки по запросу &quot;Обрання Кравчука президентом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11756" cy="405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&quot;референдум 1 грудня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17" y="2808514"/>
            <a:ext cx="6176383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1756" y="111596"/>
            <a:ext cx="543610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Перші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президентські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вибори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1121" y="4010768"/>
            <a:ext cx="483337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 грудня </a:t>
            </a:r>
          </a:p>
          <a:p>
            <a:pPr algn="ctr"/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1991 р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013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Картинки по запросу &quot;Проголошення незалежності Україн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55" y="1"/>
            <a:ext cx="5408645" cy="689907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Картинки по запросу &quot;Обрання Кравчука президентом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7" y="1638372"/>
            <a:ext cx="4805265" cy="57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 со стрелкой вправо 8"/>
          <p:cNvSpPr/>
          <p:nvPr/>
        </p:nvSpPr>
        <p:spPr>
          <a:xfrm>
            <a:off x="0" y="-1"/>
            <a:ext cx="7184571" cy="175415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5392"/>
            </a:avLst>
          </a:prstGeom>
          <a:solidFill>
            <a:srgbClr val="DE871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Президентом України було обрано колишнього ідеолога комуністичної партії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Л.М. Кравчука.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Картинки по запросу &quot;Створення СНД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29" y="0"/>
            <a:ext cx="6260171" cy="422320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Картинки по запросу &quot;Створення СНД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078" y="3744020"/>
            <a:ext cx="4151974" cy="311398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ятиугольник 8"/>
          <p:cNvSpPr/>
          <p:nvPr/>
        </p:nvSpPr>
        <p:spPr>
          <a:xfrm>
            <a:off x="94589" y="5507209"/>
            <a:ext cx="7212755" cy="1268963"/>
          </a:xfrm>
          <a:prstGeom prst="homePlate">
            <a:avLst/>
          </a:prstGeom>
          <a:solidFill>
            <a:srgbClr val="DE871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складу СНД увійшло 11 республік (з 15), причому Україна на правах </a:t>
            </a:r>
            <a:endParaRPr lang="uk-UA" sz="2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асоційованого </a:t>
            </a:r>
            <a:r>
              <a:rPr lang="uk-UA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члена.</a:t>
            </a: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0547" y="82485"/>
            <a:ext cx="5921282" cy="4965168"/>
          </a:xfrm>
          <a:prstGeom prst="wedgeRoundRectCallout">
            <a:avLst>
              <a:gd name="adj1" fmla="val 55743"/>
              <a:gd name="adj2" fmla="val 62120"/>
              <a:gd name="adj3" fmla="val 16667"/>
            </a:avLst>
          </a:prstGeom>
          <a:solidFill>
            <a:srgbClr val="D25A2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спроби реакційних сил здійснити державний переворот існування СРСР виявилось неможливим. 8 грудня 1991 р. у </a:t>
            </a:r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Біловезькій Пущі (Мінськ) президент </a:t>
            </a:r>
            <a:r>
              <a:rPr lang="uk-UA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 Л. Кравчук, президент Росії Б. Єльцин і голова Верховної Ради Білорусії </a:t>
            </a:r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Шушкевич</a:t>
            </a:r>
            <a:r>
              <a:rPr lang="uk-UA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підписали угоду про створення СНД (Співдружності Незалежних Держав). </a:t>
            </a:r>
            <a:endParaRPr lang="ru-RU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Картинки по запросу &quot;Горбачов обращение к гражданам о прекращении полномочий президента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54" y="2311353"/>
            <a:ext cx="6507146" cy="48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ртинки по запросу &quot;Горбачов обращение к гражданам о прекращении полномочий президента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4342" cy="351205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&quot;перестройка в карикатурах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5258"/>
            <a:ext cx="3266913" cy="37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Картинки по запросу &quot;Горбачов обращение к гражданам о прекращении полномочий президента фото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35" y="0"/>
            <a:ext cx="5647671" cy="297887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3198552" y="3799002"/>
            <a:ext cx="2554663" cy="2620651"/>
          </a:xfrm>
          <a:prstGeom prst="flowChartDocument">
            <a:avLst/>
          </a:prstGeom>
          <a:solidFill>
            <a:srgbClr val="DE871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грудня 1991р.</a:t>
            </a:r>
          </a:p>
          <a:p>
            <a:pPr algn="ctr"/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Горбачов склав свої повноваження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9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артинки по запросу &quot;карикатурі на горбачев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" y="0"/>
            <a:ext cx="110766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01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Картинки по запросу &quot;Розбудова Української держав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1" y="5672"/>
            <a:ext cx="10133045" cy="683686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7540" y="-111767"/>
            <a:ext cx="112742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Відродження України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76298" y="5636538"/>
            <a:ext cx="74767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</a:t>
            </a:r>
            <a:r>
              <a:rPr lang="uk-UA" sz="72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 руїнах СРСР</a:t>
            </a:r>
            <a:endParaRPr lang="ru-RU" sz="72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3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Картинки по запросу &quot;перестройка в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0498" cy="70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5062195" y="1427909"/>
            <a:ext cx="7014406" cy="1910274"/>
          </a:xfrm>
          <a:prstGeom prst="ellipse">
            <a:avLst/>
          </a:prstGeom>
          <a:solidFill>
            <a:srgbClr val="E6C51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1985-1986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пошуки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шляхів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модернізації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соціалістичного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курс на </a:t>
            </a:r>
            <a:r>
              <a:rPr lang="ru-RU" sz="2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прискорення</a:t>
            </a:r>
            <a:r>
              <a:rPr lang="ru-RU" sz="2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5218328" y="0"/>
            <a:ext cx="6957527" cy="1857080"/>
          </a:xfrm>
          <a:prstGeom prst="downArrowCallout">
            <a:avLst/>
          </a:prstGeom>
          <a:solidFill>
            <a:srgbClr val="F86D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Періодизація доби перебудови:</a:t>
            </a:r>
          </a:p>
        </p:txBody>
      </p:sp>
      <p:sp>
        <p:nvSpPr>
          <p:cNvPr id="15" name="Овал 14"/>
          <p:cNvSpPr/>
          <p:nvPr/>
        </p:nvSpPr>
        <p:spPr>
          <a:xfrm>
            <a:off x="5062194" y="3167406"/>
            <a:ext cx="7113661" cy="1951096"/>
          </a:xfrm>
          <a:prstGeom prst="ellipse">
            <a:avLst/>
          </a:prstGeom>
          <a:solidFill>
            <a:srgbClr val="EE792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1987-1988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початок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реальних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перебудовних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спроби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реформ у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гласність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Перебудова</a:t>
            </a:r>
            <a:r>
              <a:rPr lang="ru-RU" sz="2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згори</a:t>
            </a:r>
            <a:r>
              <a:rPr lang="ru-RU" sz="24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102065" y="4892510"/>
            <a:ext cx="7073790" cy="1965489"/>
          </a:xfrm>
          <a:prstGeom prst="ellipse">
            <a:avLst/>
          </a:prstGeom>
          <a:solidFill>
            <a:srgbClr val="DA51F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1989-1991 pp. — «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перебудова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знизу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Падіння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авторитету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комуністичної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багатопартійності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Значна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активізація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розпад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СРСР.</a:t>
            </a:r>
          </a:p>
        </p:txBody>
      </p:sp>
    </p:spTree>
    <p:extLst>
      <p:ext uri="{BB962C8B-B14F-4D97-AF65-F5344CB8AC3E}">
        <p14:creationId xmlns:p14="http://schemas.microsoft.com/office/powerpoint/2010/main" val="40849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11450</TotalTime>
  <Words>2466</Words>
  <Application>Microsoft Office PowerPoint</Application>
  <PresentationFormat>Широкоэкранный</PresentationFormat>
  <Paragraphs>397</Paragraphs>
  <Slides>86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93" baseType="lpstr">
      <vt:lpstr>Arial</vt:lpstr>
      <vt:lpstr>Calibri</vt:lpstr>
      <vt:lpstr>Century Gothic</vt:lpstr>
      <vt:lpstr>Times New Roman</vt:lpstr>
      <vt:lpstr>Wingdings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167</cp:revision>
  <dcterms:created xsi:type="dcterms:W3CDTF">2020-02-21T22:00:14Z</dcterms:created>
  <dcterms:modified xsi:type="dcterms:W3CDTF">2020-03-09T09:30:06Z</dcterms:modified>
</cp:coreProperties>
</file>